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Lst>
  <p:sldSz cy="6858000" cx="12192000"/>
  <p:notesSz cx="6858000" cy="9144000"/>
  <p:embeddedFontLst>
    <p:embeddedFont>
      <p:font typeface="Lato"/>
      <p:regular r:id="rId55"/>
      <p:bold r:id="rId56"/>
      <p:italic r:id="rId57"/>
      <p:boldItalic r:id="rId58"/>
    </p:embeddedFont>
    <p:embeddedFont>
      <p:font typeface="Lato Light"/>
      <p:regular r:id="rId59"/>
      <p:bold r:id="rId60"/>
      <p:italic r:id="rId61"/>
      <p:boldItalic r:id="rId62"/>
    </p:embeddedFont>
    <p:embeddedFont>
      <p:font typeface="DM Serif Display"/>
      <p:regular r:id="rId63"/>
      <p:italic r:id="rId6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65" roundtripDataSignature="AMtx7mgcUV5rjreRlRW49/6/G+mhzqOG6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2" Type="http://schemas.openxmlformats.org/officeDocument/2006/relationships/font" Target="fonts/LatoLight-boldItalic.fntdata"/><Relationship Id="rId61" Type="http://schemas.openxmlformats.org/officeDocument/2006/relationships/font" Target="fonts/LatoLight-italic.fntdata"/><Relationship Id="rId20" Type="http://schemas.openxmlformats.org/officeDocument/2006/relationships/slide" Target="slides/slide16.xml"/><Relationship Id="rId64" Type="http://schemas.openxmlformats.org/officeDocument/2006/relationships/font" Target="fonts/DMSerifDisplay-italic.fntdata"/><Relationship Id="rId63" Type="http://schemas.openxmlformats.org/officeDocument/2006/relationships/font" Target="fonts/DMSerifDisplay-regular.fntdata"/><Relationship Id="rId22" Type="http://schemas.openxmlformats.org/officeDocument/2006/relationships/slide" Target="slides/slide18.xml"/><Relationship Id="rId21" Type="http://schemas.openxmlformats.org/officeDocument/2006/relationships/slide" Target="slides/slide17.xml"/><Relationship Id="rId65" Type="http://customschemas.google.com/relationships/presentationmetadata" Target="metadata"/><Relationship Id="rId24" Type="http://schemas.openxmlformats.org/officeDocument/2006/relationships/slide" Target="slides/slide20.xml"/><Relationship Id="rId23" Type="http://schemas.openxmlformats.org/officeDocument/2006/relationships/slide" Target="slides/slide19.xml"/><Relationship Id="rId60" Type="http://schemas.openxmlformats.org/officeDocument/2006/relationships/font" Target="fonts/LatoLight-bold.fntdata"/><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font" Target="fonts/Lato-regular.fntdata"/><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57" Type="http://schemas.openxmlformats.org/officeDocument/2006/relationships/font" Target="fonts/Lato-italic.fntdata"/><Relationship Id="rId12" Type="http://schemas.openxmlformats.org/officeDocument/2006/relationships/slide" Target="slides/slide8.xml"/><Relationship Id="rId56" Type="http://schemas.openxmlformats.org/officeDocument/2006/relationships/font" Target="fonts/Lato-bold.fntdata"/><Relationship Id="rId15" Type="http://schemas.openxmlformats.org/officeDocument/2006/relationships/slide" Target="slides/slide11.xml"/><Relationship Id="rId59" Type="http://schemas.openxmlformats.org/officeDocument/2006/relationships/font" Target="fonts/LatoLight-regular.fntdata"/><Relationship Id="rId14" Type="http://schemas.openxmlformats.org/officeDocument/2006/relationships/slide" Target="slides/slide10.xml"/><Relationship Id="rId58" Type="http://schemas.openxmlformats.org/officeDocument/2006/relationships/font" Target="fonts/Lato-boldItalic.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p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p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4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4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p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4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5" name="Shape 385"/>
        <p:cNvGrpSpPr/>
        <p:nvPr/>
      </p:nvGrpSpPr>
      <p:grpSpPr>
        <a:xfrm>
          <a:off x="0" y="0"/>
          <a:ext cx="0" cy="0"/>
          <a:chOff x="0" y="0"/>
          <a:chExt cx="0" cy="0"/>
        </a:xfrm>
      </p:grpSpPr>
      <p:sp>
        <p:nvSpPr>
          <p:cNvPr id="386" name="Google Shape;386;p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4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p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4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p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5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ge4df142280_0_4"/>
          <p:cNvSpPr txBox="1"/>
          <p:nvPr>
            <p:ph type="ctrTitle"/>
          </p:nvPr>
        </p:nvSpPr>
        <p:spPr>
          <a:xfrm>
            <a:off x="415611" y="992767"/>
            <a:ext cx="11360700" cy="2736900"/>
          </a:xfrm>
          <a:prstGeom prst="rect">
            <a:avLst/>
          </a:prstGeom>
        </p:spPr>
        <p:txBody>
          <a:bodyPr anchorCtr="0" anchor="b" bIns="121900" lIns="121900" spcFirstLastPara="1" rIns="121900" wrap="square" tIns="121900">
            <a:normAutofit/>
          </a:bodyPr>
          <a:lstStyle>
            <a:lvl1pPr lvl="0" algn="ctr">
              <a:spcBef>
                <a:spcPts val="0"/>
              </a:spcBef>
              <a:spcAft>
                <a:spcPts val="0"/>
              </a:spcAft>
              <a:buSzPts val="6900"/>
              <a:buNone/>
              <a:defRPr sz="6900"/>
            </a:lvl1pPr>
            <a:lvl2pPr lvl="1" algn="ctr">
              <a:spcBef>
                <a:spcPts val="0"/>
              </a:spcBef>
              <a:spcAft>
                <a:spcPts val="0"/>
              </a:spcAft>
              <a:buSzPts val="6900"/>
              <a:buNone/>
              <a:defRPr sz="6900"/>
            </a:lvl2pPr>
            <a:lvl3pPr lvl="2" algn="ctr">
              <a:spcBef>
                <a:spcPts val="0"/>
              </a:spcBef>
              <a:spcAft>
                <a:spcPts val="0"/>
              </a:spcAft>
              <a:buSzPts val="6900"/>
              <a:buNone/>
              <a:defRPr sz="6900"/>
            </a:lvl3pPr>
            <a:lvl4pPr lvl="3" algn="ctr">
              <a:spcBef>
                <a:spcPts val="0"/>
              </a:spcBef>
              <a:spcAft>
                <a:spcPts val="0"/>
              </a:spcAft>
              <a:buSzPts val="6900"/>
              <a:buNone/>
              <a:defRPr sz="6900"/>
            </a:lvl4pPr>
            <a:lvl5pPr lvl="4" algn="ctr">
              <a:spcBef>
                <a:spcPts val="0"/>
              </a:spcBef>
              <a:spcAft>
                <a:spcPts val="0"/>
              </a:spcAft>
              <a:buSzPts val="6900"/>
              <a:buNone/>
              <a:defRPr sz="6900"/>
            </a:lvl5pPr>
            <a:lvl6pPr lvl="5" algn="ctr">
              <a:spcBef>
                <a:spcPts val="0"/>
              </a:spcBef>
              <a:spcAft>
                <a:spcPts val="0"/>
              </a:spcAft>
              <a:buSzPts val="6900"/>
              <a:buNone/>
              <a:defRPr sz="6900"/>
            </a:lvl6pPr>
            <a:lvl7pPr lvl="6" algn="ctr">
              <a:spcBef>
                <a:spcPts val="0"/>
              </a:spcBef>
              <a:spcAft>
                <a:spcPts val="0"/>
              </a:spcAft>
              <a:buSzPts val="6900"/>
              <a:buNone/>
              <a:defRPr sz="6900"/>
            </a:lvl7pPr>
            <a:lvl8pPr lvl="7" algn="ctr">
              <a:spcBef>
                <a:spcPts val="0"/>
              </a:spcBef>
              <a:spcAft>
                <a:spcPts val="0"/>
              </a:spcAft>
              <a:buSzPts val="6900"/>
              <a:buNone/>
              <a:defRPr sz="6900"/>
            </a:lvl8pPr>
            <a:lvl9pPr lvl="8" algn="ctr">
              <a:spcBef>
                <a:spcPts val="0"/>
              </a:spcBef>
              <a:spcAft>
                <a:spcPts val="0"/>
              </a:spcAft>
              <a:buSzPts val="6900"/>
              <a:buNone/>
              <a:defRPr sz="6900"/>
            </a:lvl9pPr>
          </a:lstStyle>
          <a:p/>
        </p:txBody>
      </p:sp>
      <p:sp>
        <p:nvSpPr>
          <p:cNvPr id="11" name="Google Shape;11;ge4df142280_0_4"/>
          <p:cNvSpPr txBox="1"/>
          <p:nvPr>
            <p:ph idx="1" type="subTitle"/>
          </p:nvPr>
        </p:nvSpPr>
        <p:spPr>
          <a:xfrm>
            <a:off x="415600" y="3778833"/>
            <a:ext cx="11360700" cy="1056900"/>
          </a:xfrm>
          <a:prstGeom prst="rect">
            <a:avLst/>
          </a:prstGeom>
        </p:spPr>
        <p:txBody>
          <a:bodyPr anchorCtr="0" anchor="t" bIns="121900" lIns="121900" spcFirstLastPara="1" rIns="121900" wrap="square" tIns="121900">
            <a:norm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p:txBody>
      </p:sp>
      <p:sp>
        <p:nvSpPr>
          <p:cNvPr id="12" name="Google Shape;12;ge4df142280_0_4"/>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ge4df142280_0_39"/>
          <p:cNvSpPr txBox="1"/>
          <p:nvPr>
            <p:ph hasCustomPrompt="1" type="title"/>
          </p:nvPr>
        </p:nvSpPr>
        <p:spPr>
          <a:xfrm>
            <a:off x="415600" y="1474833"/>
            <a:ext cx="11360700" cy="2618100"/>
          </a:xfrm>
          <a:prstGeom prst="rect">
            <a:avLst/>
          </a:prstGeom>
        </p:spPr>
        <p:txBody>
          <a:bodyPr anchorCtr="0" anchor="b" bIns="121900" lIns="121900" spcFirstLastPara="1" rIns="121900" wrap="square" tIns="121900">
            <a:normAutofit/>
          </a:bodyPr>
          <a:lstStyle>
            <a:lvl1pPr lvl="0" algn="ctr">
              <a:spcBef>
                <a:spcPts val="0"/>
              </a:spcBef>
              <a:spcAft>
                <a:spcPts val="0"/>
              </a:spcAft>
              <a:buSzPts val="16000"/>
              <a:buNone/>
              <a:defRPr sz="16000"/>
            </a:lvl1pPr>
            <a:lvl2pPr lvl="1" algn="ctr">
              <a:spcBef>
                <a:spcPts val="0"/>
              </a:spcBef>
              <a:spcAft>
                <a:spcPts val="0"/>
              </a:spcAft>
              <a:buSzPts val="16000"/>
              <a:buNone/>
              <a:defRPr sz="16000"/>
            </a:lvl2pPr>
            <a:lvl3pPr lvl="2" algn="ctr">
              <a:spcBef>
                <a:spcPts val="0"/>
              </a:spcBef>
              <a:spcAft>
                <a:spcPts val="0"/>
              </a:spcAft>
              <a:buSzPts val="16000"/>
              <a:buNone/>
              <a:defRPr sz="16000"/>
            </a:lvl3pPr>
            <a:lvl4pPr lvl="3" algn="ctr">
              <a:spcBef>
                <a:spcPts val="0"/>
              </a:spcBef>
              <a:spcAft>
                <a:spcPts val="0"/>
              </a:spcAft>
              <a:buSzPts val="16000"/>
              <a:buNone/>
              <a:defRPr sz="16000"/>
            </a:lvl4pPr>
            <a:lvl5pPr lvl="4" algn="ctr">
              <a:spcBef>
                <a:spcPts val="0"/>
              </a:spcBef>
              <a:spcAft>
                <a:spcPts val="0"/>
              </a:spcAft>
              <a:buSzPts val="16000"/>
              <a:buNone/>
              <a:defRPr sz="16000"/>
            </a:lvl5pPr>
            <a:lvl6pPr lvl="5" algn="ctr">
              <a:spcBef>
                <a:spcPts val="0"/>
              </a:spcBef>
              <a:spcAft>
                <a:spcPts val="0"/>
              </a:spcAft>
              <a:buSzPts val="16000"/>
              <a:buNone/>
              <a:defRPr sz="16000"/>
            </a:lvl6pPr>
            <a:lvl7pPr lvl="6" algn="ctr">
              <a:spcBef>
                <a:spcPts val="0"/>
              </a:spcBef>
              <a:spcAft>
                <a:spcPts val="0"/>
              </a:spcAft>
              <a:buSzPts val="16000"/>
              <a:buNone/>
              <a:defRPr sz="16000"/>
            </a:lvl7pPr>
            <a:lvl8pPr lvl="7" algn="ctr">
              <a:spcBef>
                <a:spcPts val="0"/>
              </a:spcBef>
              <a:spcAft>
                <a:spcPts val="0"/>
              </a:spcAft>
              <a:buSzPts val="16000"/>
              <a:buNone/>
              <a:defRPr sz="16000"/>
            </a:lvl8pPr>
            <a:lvl9pPr lvl="8" algn="ctr">
              <a:spcBef>
                <a:spcPts val="0"/>
              </a:spcBef>
              <a:spcAft>
                <a:spcPts val="0"/>
              </a:spcAft>
              <a:buSzPts val="16000"/>
              <a:buNone/>
              <a:defRPr sz="16000"/>
            </a:lvl9pPr>
          </a:lstStyle>
          <a:p>
            <a:r>
              <a:t>xx%</a:t>
            </a:r>
          </a:p>
        </p:txBody>
      </p:sp>
      <p:sp>
        <p:nvSpPr>
          <p:cNvPr id="46" name="Google Shape;46;ge4df142280_0_39"/>
          <p:cNvSpPr txBox="1"/>
          <p:nvPr>
            <p:ph idx="1" type="body"/>
          </p:nvPr>
        </p:nvSpPr>
        <p:spPr>
          <a:xfrm>
            <a:off x="415600" y="4202967"/>
            <a:ext cx="11360700" cy="1734300"/>
          </a:xfrm>
          <a:prstGeom prst="rect">
            <a:avLst/>
          </a:prstGeom>
        </p:spPr>
        <p:txBody>
          <a:bodyPr anchorCtr="0" anchor="t" bIns="121900" lIns="121900" spcFirstLastPara="1" rIns="121900" wrap="square" tIns="121900">
            <a:normAutofit/>
          </a:bodyPr>
          <a:lstStyle>
            <a:lvl1pPr indent="-381000" lvl="0" marL="457200" algn="ctr">
              <a:spcBef>
                <a:spcPts val="0"/>
              </a:spcBef>
              <a:spcAft>
                <a:spcPts val="0"/>
              </a:spcAft>
              <a:buSzPts val="2400"/>
              <a:buChar char="●"/>
              <a:defRPr/>
            </a:lvl1pPr>
            <a:lvl2pPr indent="-349250" lvl="1" marL="914400" algn="ctr">
              <a:spcBef>
                <a:spcPts val="0"/>
              </a:spcBef>
              <a:spcAft>
                <a:spcPts val="0"/>
              </a:spcAft>
              <a:buSzPts val="1900"/>
              <a:buChar char="○"/>
              <a:defRPr/>
            </a:lvl2pPr>
            <a:lvl3pPr indent="-349250" lvl="2" marL="1371600" algn="ctr">
              <a:spcBef>
                <a:spcPts val="0"/>
              </a:spcBef>
              <a:spcAft>
                <a:spcPts val="0"/>
              </a:spcAft>
              <a:buSzPts val="1900"/>
              <a:buChar char="■"/>
              <a:defRPr/>
            </a:lvl3pPr>
            <a:lvl4pPr indent="-349250" lvl="3" marL="1828800" algn="ctr">
              <a:spcBef>
                <a:spcPts val="0"/>
              </a:spcBef>
              <a:spcAft>
                <a:spcPts val="0"/>
              </a:spcAft>
              <a:buSzPts val="1900"/>
              <a:buChar char="●"/>
              <a:defRPr/>
            </a:lvl4pPr>
            <a:lvl5pPr indent="-349250" lvl="4" marL="2286000" algn="ctr">
              <a:spcBef>
                <a:spcPts val="0"/>
              </a:spcBef>
              <a:spcAft>
                <a:spcPts val="0"/>
              </a:spcAft>
              <a:buSzPts val="1900"/>
              <a:buChar char="○"/>
              <a:defRPr/>
            </a:lvl5pPr>
            <a:lvl6pPr indent="-349250" lvl="5" marL="2743200" algn="ctr">
              <a:spcBef>
                <a:spcPts val="0"/>
              </a:spcBef>
              <a:spcAft>
                <a:spcPts val="0"/>
              </a:spcAft>
              <a:buSzPts val="1900"/>
              <a:buChar char="■"/>
              <a:defRPr/>
            </a:lvl6pPr>
            <a:lvl7pPr indent="-349250" lvl="6" marL="3200400" algn="ctr">
              <a:spcBef>
                <a:spcPts val="0"/>
              </a:spcBef>
              <a:spcAft>
                <a:spcPts val="0"/>
              </a:spcAft>
              <a:buSzPts val="1900"/>
              <a:buChar char="●"/>
              <a:defRPr/>
            </a:lvl7pPr>
            <a:lvl8pPr indent="-349250" lvl="7" marL="3657600" algn="ctr">
              <a:spcBef>
                <a:spcPts val="0"/>
              </a:spcBef>
              <a:spcAft>
                <a:spcPts val="0"/>
              </a:spcAft>
              <a:buSzPts val="1900"/>
              <a:buChar char="○"/>
              <a:defRPr/>
            </a:lvl8pPr>
            <a:lvl9pPr indent="-349250" lvl="8" marL="4114800" algn="ctr">
              <a:spcBef>
                <a:spcPts val="0"/>
              </a:spcBef>
              <a:spcAft>
                <a:spcPts val="0"/>
              </a:spcAft>
              <a:buSzPts val="1900"/>
              <a:buChar char="■"/>
              <a:defRPr/>
            </a:lvl9pPr>
          </a:lstStyle>
          <a:p/>
        </p:txBody>
      </p:sp>
      <p:sp>
        <p:nvSpPr>
          <p:cNvPr id="47" name="Google Shape;47;ge4df142280_0_39"/>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ge4df142280_0_43"/>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0" name="Shape 50"/>
        <p:cNvGrpSpPr/>
        <p:nvPr/>
      </p:nvGrpSpPr>
      <p:grpSpPr>
        <a:xfrm>
          <a:off x="0" y="0"/>
          <a:ext cx="0" cy="0"/>
          <a:chOff x="0" y="0"/>
          <a:chExt cx="0" cy="0"/>
        </a:xfrm>
      </p:grpSpPr>
      <p:sp>
        <p:nvSpPr>
          <p:cNvPr id="51" name="Google Shape;51;ge4df142280_0_45"/>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52" name="Google Shape;52;ge4df142280_0_45"/>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1600"/>
              </a:spcBef>
              <a:spcAft>
                <a:spcPts val="0"/>
              </a:spcAft>
              <a:buClr>
                <a:schemeClr val="dk1"/>
              </a:buClr>
              <a:buSzPts val="1800"/>
              <a:buChar char="○"/>
              <a:defRPr/>
            </a:lvl2pPr>
            <a:lvl3pPr indent="-342900" lvl="2" marL="1371600" rtl="0" algn="l">
              <a:lnSpc>
                <a:spcPct val="90000"/>
              </a:lnSpc>
              <a:spcBef>
                <a:spcPts val="1600"/>
              </a:spcBef>
              <a:spcAft>
                <a:spcPts val="0"/>
              </a:spcAft>
              <a:buClr>
                <a:schemeClr val="dk1"/>
              </a:buClr>
              <a:buSzPts val="1800"/>
              <a:buChar char="■"/>
              <a:defRPr/>
            </a:lvl3pPr>
            <a:lvl4pPr indent="-342900" lvl="3" marL="1828800" rtl="0" algn="l">
              <a:lnSpc>
                <a:spcPct val="90000"/>
              </a:lnSpc>
              <a:spcBef>
                <a:spcPts val="1600"/>
              </a:spcBef>
              <a:spcAft>
                <a:spcPts val="0"/>
              </a:spcAft>
              <a:buClr>
                <a:schemeClr val="dk1"/>
              </a:buClr>
              <a:buSzPts val="1800"/>
              <a:buChar char="●"/>
              <a:defRPr/>
            </a:lvl4pPr>
            <a:lvl5pPr indent="-342900" lvl="4" marL="2286000" rtl="0" algn="l">
              <a:lnSpc>
                <a:spcPct val="90000"/>
              </a:lnSpc>
              <a:spcBef>
                <a:spcPts val="1600"/>
              </a:spcBef>
              <a:spcAft>
                <a:spcPts val="0"/>
              </a:spcAft>
              <a:buClr>
                <a:schemeClr val="dk1"/>
              </a:buClr>
              <a:buSzPts val="1800"/>
              <a:buChar char="○"/>
              <a:defRPr/>
            </a:lvl5pPr>
            <a:lvl6pPr indent="-342900" lvl="5" marL="2743200" rtl="0" algn="l">
              <a:lnSpc>
                <a:spcPct val="90000"/>
              </a:lnSpc>
              <a:spcBef>
                <a:spcPts val="1600"/>
              </a:spcBef>
              <a:spcAft>
                <a:spcPts val="0"/>
              </a:spcAft>
              <a:buClr>
                <a:schemeClr val="dk1"/>
              </a:buClr>
              <a:buSzPts val="1800"/>
              <a:buChar char="■"/>
              <a:defRPr/>
            </a:lvl6pPr>
            <a:lvl7pPr indent="-342900" lvl="6" marL="3200400" rtl="0" algn="l">
              <a:lnSpc>
                <a:spcPct val="90000"/>
              </a:lnSpc>
              <a:spcBef>
                <a:spcPts val="1600"/>
              </a:spcBef>
              <a:spcAft>
                <a:spcPts val="0"/>
              </a:spcAft>
              <a:buClr>
                <a:schemeClr val="dk1"/>
              </a:buClr>
              <a:buSzPts val="1800"/>
              <a:buChar char="●"/>
              <a:defRPr/>
            </a:lvl7pPr>
            <a:lvl8pPr indent="-342900" lvl="7" marL="3657600" rtl="0" algn="l">
              <a:lnSpc>
                <a:spcPct val="90000"/>
              </a:lnSpc>
              <a:spcBef>
                <a:spcPts val="1600"/>
              </a:spcBef>
              <a:spcAft>
                <a:spcPts val="0"/>
              </a:spcAft>
              <a:buClr>
                <a:schemeClr val="dk1"/>
              </a:buClr>
              <a:buSzPts val="1800"/>
              <a:buChar char="○"/>
              <a:defRPr/>
            </a:lvl8pPr>
            <a:lvl9pPr indent="-342900" lvl="8" marL="4114800" rtl="0" algn="l">
              <a:lnSpc>
                <a:spcPct val="90000"/>
              </a:lnSpc>
              <a:spcBef>
                <a:spcPts val="1600"/>
              </a:spcBef>
              <a:spcAft>
                <a:spcPts val="1600"/>
              </a:spcAft>
              <a:buClr>
                <a:schemeClr val="dk1"/>
              </a:buClr>
              <a:buSzPts val="1800"/>
              <a:buChar char="■"/>
              <a:defRPr/>
            </a:lvl9pPr>
          </a:lstStyle>
          <a:p/>
        </p:txBody>
      </p:sp>
      <p:sp>
        <p:nvSpPr>
          <p:cNvPr id="53" name="Google Shape;53;ge4df142280_0_45"/>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4" name="Google Shape;54;ge4df142280_0_45"/>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5" name="Google Shape;55;ge4df142280_0_45"/>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rm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ge4df142280_0_8"/>
          <p:cNvSpPr txBox="1"/>
          <p:nvPr>
            <p:ph type="title"/>
          </p:nvPr>
        </p:nvSpPr>
        <p:spPr>
          <a:xfrm>
            <a:off x="415600" y="2867800"/>
            <a:ext cx="11360700" cy="1122300"/>
          </a:xfrm>
          <a:prstGeom prst="rect">
            <a:avLst/>
          </a:prstGeom>
        </p:spPr>
        <p:txBody>
          <a:bodyPr anchorCtr="0" anchor="ctr" bIns="121900" lIns="121900" spcFirstLastPara="1" rIns="121900" wrap="square" tIns="12190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ge4df142280_0_8"/>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ge4df142280_0_11"/>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18" name="Google Shape;18;ge4df142280_0_11"/>
          <p:cNvSpPr txBox="1"/>
          <p:nvPr>
            <p:ph idx="1" type="body"/>
          </p:nvPr>
        </p:nvSpPr>
        <p:spPr>
          <a:xfrm>
            <a:off x="415600" y="1536633"/>
            <a:ext cx="11360700" cy="4555200"/>
          </a:xfrm>
          <a:prstGeom prst="rect">
            <a:avLst/>
          </a:prstGeom>
        </p:spPr>
        <p:txBody>
          <a:bodyPr anchorCtr="0" anchor="t" bIns="121900" lIns="121900" spcFirstLastPara="1" rIns="121900" wrap="square" tIns="121900">
            <a:normAutofit/>
          </a:bodyPr>
          <a:lstStyle>
            <a:lvl1pPr indent="-381000" lvl="0" marL="457200">
              <a:spcBef>
                <a:spcPts val="0"/>
              </a:spcBef>
              <a:spcAft>
                <a:spcPts val="0"/>
              </a:spcAft>
              <a:buSzPts val="24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19" name="Google Shape;19;ge4df142280_0_11"/>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ge4df142280_0_15"/>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2" name="Google Shape;22;ge4df142280_0_15"/>
          <p:cNvSpPr txBox="1"/>
          <p:nvPr>
            <p:ph idx="1" type="body"/>
          </p:nvPr>
        </p:nvSpPr>
        <p:spPr>
          <a:xfrm>
            <a:off x="415600" y="1536633"/>
            <a:ext cx="5333100" cy="4555200"/>
          </a:xfrm>
          <a:prstGeom prst="rect">
            <a:avLst/>
          </a:prstGeom>
        </p:spPr>
        <p:txBody>
          <a:bodyPr anchorCtr="0" anchor="t" bIns="121900" lIns="121900" spcFirstLastPara="1" rIns="121900" wrap="square" tIns="121900">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23" name="Google Shape;23;ge4df142280_0_15"/>
          <p:cNvSpPr txBox="1"/>
          <p:nvPr>
            <p:ph idx="2" type="body"/>
          </p:nvPr>
        </p:nvSpPr>
        <p:spPr>
          <a:xfrm>
            <a:off x="6443200" y="1536633"/>
            <a:ext cx="5333100" cy="4555200"/>
          </a:xfrm>
          <a:prstGeom prst="rect">
            <a:avLst/>
          </a:prstGeom>
        </p:spPr>
        <p:txBody>
          <a:bodyPr anchorCtr="0" anchor="t" bIns="121900" lIns="121900" spcFirstLastPara="1" rIns="121900" wrap="square" tIns="121900">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24" name="Google Shape;24;ge4df142280_0_15"/>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ge4df142280_0_20"/>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7" name="Google Shape;27;ge4df142280_0_20"/>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ge4df142280_0_23"/>
          <p:cNvSpPr txBox="1"/>
          <p:nvPr>
            <p:ph type="title"/>
          </p:nvPr>
        </p:nvSpPr>
        <p:spPr>
          <a:xfrm>
            <a:off x="415600" y="740800"/>
            <a:ext cx="3744000" cy="1007700"/>
          </a:xfrm>
          <a:prstGeom prst="rect">
            <a:avLst/>
          </a:prstGeom>
        </p:spPr>
        <p:txBody>
          <a:bodyPr anchorCtr="0" anchor="b" bIns="121900" lIns="121900" spcFirstLastPara="1" rIns="121900" wrap="square" tIns="121900">
            <a:normAutofit/>
          </a:bodyPr>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p:txBody>
      </p:sp>
      <p:sp>
        <p:nvSpPr>
          <p:cNvPr id="30" name="Google Shape;30;ge4df142280_0_23"/>
          <p:cNvSpPr txBox="1"/>
          <p:nvPr>
            <p:ph idx="1" type="body"/>
          </p:nvPr>
        </p:nvSpPr>
        <p:spPr>
          <a:xfrm>
            <a:off x="415600" y="1852800"/>
            <a:ext cx="3744000" cy="4239300"/>
          </a:xfrm>
          <a:prstGeom prst="rect">
            <a:avLst/>
          </a:prstGeom>
        </p:spPr>
        <p:txBody>
          <a:bodyPr anchorCtr="0" anchor="t" bIns="121900" lIns="121900" spcFirstLastPara="1" rIns="121900" wrap="square" tIns="121900">
            <a:normAutofit/>
          </a:bodyPr>
          <a:lstStyle>
            <a:lvl1pPr indent="-330200" lvl="0" marL="457200">
              <a:spcBef>
                <a:spcPts val="0"/>
              </a:spcBef>
              <a:spcAft>
                <a:spcPts val="0"/>
              </a:spcAft>
              <a:buSzPts val="1600"/>
              <a:buChar char="●"/>
              <a:defRPr sz="16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31" name="Google Shape;31;ge4df142280_0_23"/>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ge4df142280_0_27"/>
          <p:cNvSpPr txBox="1"/>
          <p:nvPr>
            <p:ph type="title"/>
          </p:nvPr>
        </p:nvSpPr>
        <p:spPr>
          <a:xfrm>
            <a:off x="653667" y="600200"/>
            <a:ext cx="8490300" cy="5454300"/>
          </a:xfrm>
          <a:prstGeom prst="rect">
            <a:avLst/>
          </a:prstGeom>
        </p:spPr>
        <p:txBody>
          <a:bodyPr anchorCtr="0" anchor="ctr" bIns="121900" lIns="121900" spcFirstLastPara="1" rIns="121900" wrap="square" tIns="121900">
            <a:norm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p:txBody>
      </p:sp>
      <p:sp>
        <p:nvSpPr>
          <p:cNvPr id="34" name="Google Shape;34;ge4df142280_0_27"/>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ge4df142280_0_30"/>
          <p:cNvSpPr/>
          <p:nvPr/>
        </p:nvSpPr>
        <p:spPr>
          <a:xfrm>
            <a:off x="6096000" y="-167"/>
            <a:ext cx="6096000" cy="6858000"/>
          </a:xfrm>
          <a:prstGeom prst="rect">
            <a:avLst/>
          </a:prstGeom>
          <a:solidFill>
            <a:schemeClr val="lt2"/>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37" name="Google Shape;37;ge4df142280_0_30"/>
          <p:cNvSpPr txBox="1"/>
          <p:nvPr>
            <p:ph type="title"/>
          </p:nvPr>
        </p:nvSpPr>
        <p:spPr>
          <a:xfrm>
            <a:off x="354000" y="1644233"/>
            <a:ext cx="5393700" cy="1976400"/>
          </a:xfrm>
          <a:prstGeom prst="rect">
            <a:avLst/>
          </a:prstGeom>
        </p:spPr>
        <p:txBody>
          <a:bodyPr anchorCtr="0" anchor="b" bIns="121900" lIns="121900" spcFirstLastPara="1" rIns="121900" wrap="square" tIns="121900">
            <a:normAutofit/>
          </a:bodyPr>
          <a:lstStyle>
            <a:lvl1pPr lvl="0" algn="ctr">
              <a:spcBef>
                <a:spcPts val="0"/>
              </a:spcBef>
              <a:spcAft>
                <a:spcPts val="0"/>
              </a:spcAft>
              <a:buSzPts val="5600"/>
              <a:buNone/>
              <a:defRPr sz="5600"/>
            </a:lvl1pPr>
            <a:lvl2pPr lvl="1" algn="ctr">
              <a:spcBef>
                <a:spcPts val="0"/>
              </a:spcBef>
              <a:spcAft>
                <a:spcPts val="0"/>
              </a:spcAft>
              <a:buSzPts val="5600"/>
              <a:buNone/>
              <a:defRPr sz="5600"/>
            </a:lvl2pPr>
            <a:lvl3pPr lvl="2" algn="ctr">
              <a:spcBef>
                <a:spcPts val="0"/>
              </a:spcBef>
              <a:spcAft>
                <a:spcPts val="0"/>
              </a:spcAft>
              <a:buSzPts val="5600"/>
              <a:buNone/>
              <a:defRPr sz="5600"/>
            </a:lvl3pPr>
            <a:lvl4pPr lvl="3" algn="ctr">
              <a:spcBef>
                <a:spcPts val="0"/>
              </a:spcBef>
              <a:spcAft>
                <a:spcPts val="0"/>
              </a:spcAft>
              <a:buSzPts val="5600"/>
              <a:buNone/>
              <a:defRPr sz="5600"/>
            </a:lvl4pPr>
            <a:lvl5pPr lvl="4" algn="ctr">
              <a:spcBef>
                <a:spcPts val="0"/>
              </a:spcBef>
              <a:spcAft>
                <a:spcPts val="0"/>
              </a:spcAft>
              <a:buSzPts val="5600"/>
              <a:buNone/>
              <a:defRPr sz="5600"/>
            </a:lvl5pPr>
            <a:lvl6pPr lvl="5" algn="ctr">
              <a:spcBef>
                <a:spcPts val="0"/>
              </a:spcBef>
              <a:spcAft>
                <a:spcPts val="0"/>
              </a:spcAft>
              <a:buSzPts val="5600"/>
              <a:buNone/>
              <a:defRPr sz="5600"/>
            </a:lvl6pPr>
            <a:lvl7pPr lvl="6" algn="ctr">
              <a:spcBef>
                <a:spcPts val="0"/>
              </a:spcBef>
              <a:spcAft>
                <a:spcPts val="0"/>
              </a:spcAft>
              <a:buSzPts val="5600"/>
              <a:buNone/>
              <a:defRPr sz="5600"/>
            </a:lvl7pPr>
            <a:lvl8pPr lvl="7" algn="ctr">
              <a:spcBef>
                <a:spcPts val="0"/>
              </a:spcBef>
              <a:spcAft>
                <a:spcPts val="0"/>
              </a:spcAft>
              <a:buSzPts val="5600"/>
              <a:buNone/>
              <a:defRPr sz="5600"/>
            </a:lvl8pPr>
            <a:lvl9pPr lvl="8" algn="ctr">
              <a:spcBef>
                <a:spcPts val="0"/>
              </a:spcBef>
              <a:spcAft>
                <a:spcPts val="0"/>
              </a:spcAft>
              <a:buSzPts val="5600"/>
              <a:buNone/>
              <a:defRPr sz="5600"/>
            </a:lvl9pPr>
          </a:lstStyle>
          <a:p/>
        </p:txBody>
      </p:sp>
      <p:sp>
        <p:nvSpPr>
          <p:cNvPr id="38" name="Google Shape;38;ge4df142280_0_30"/>
          <p:cNvSpPr txBox="1"/>
          <p:nvPr>
            <p:ph idx="1" type="subTitle"/>
          </p:nvPr>
        </p:nvSpPr>
        <p:spPr>
          <a:xfrm>
            <a:off x="354000" y="3737433"/>
            <a:ext cx="5393700" cy="1646700"/>
          </a:xfrm>
          <a:prstGeom prst="rect">
            <a:avLst/>
          </a:prstGeom>
        </p:spPr>
        <p:txBody>
          <a:bodyPr anchorCtr="0" anchor="t" bIns="121900" lIns="121900" spcFirstLastPara="1" rIns="121900" wrap="square" tIns="12190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39" name="Google Shape;39;ge4df142280_0_30"/>
          <p:cNvSpPr txBox="1"/>
          <p:nvPr>
            <p:ph idx="2" type="body"/>
          </p:nvPr>
        </p:nvSpPr>
        <p:spPr>
          <a:xfrm>
            <a:off x="6586000" y="965433"/>
            <a:ext cx="5115900" cy="4926900"/>
          </a:xfrm>
          <a:prstGeom prst="rect">
            <a:avLst/>
          </a:prstGeom>
        </p:spPr>
        <p:txBody>
          <a:bodyPr anchorCtr="0" anchor="ctr" bIns="121900" lIns="121900" spcFirstLastPara="1" rIns="121900" wrap="square" tIns="121900">
            <a:normAutofit/>
          </a:bodyPr>
          <a:lstStyle>
            <a:lvl1pPr indent="-381000" lvl="0" marL="457200">
              <a:spcBef>
                <a:spcPts val="0"/>
              </a:spcBef>
              <a:spcAft>
                <a:spcPts val="0"/>
              </a:spcAft>
              <a:buSzPts val="24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40" name="Google Shape;40;ge4df142280_0_30"/>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ge4df142280_0_36"/>
          <p:cNvSpPr txBox="1"/>
          <p:nvPr>
            <p:ph idx="1" type="body"/>
          </p:nvPr>
        </p:nvSpPr>
        <p:spPr>
          <a:xfrm>
            <a:off x="415600" y="5640767"/>
            <a:ext cx="7998300" cy="806700"/>
          </a:xfrm>
          <a:prstGeom prst="rect">
            <a:avLst/>
          </a:prstGeom>
        </p:spPr>
        <p:txBody>
          <a:bodyPr anchorCtr="0" anchor="ctr" bIns="121900" lIns="121900" spcFirstLastPara="1" rIns="121900" wrap="square" tIns="121900">
            <a:normAutofit/>
          </a:bodyPr>
          <a:lstStyle>
            <a:lvl1pPr indent="-228600" lvl="0" marL="457200">
              <a:lnSpc>
                <a:spcPct val="100000"/>
              </a:lnSpc>
              <a:spcBef>
                <a:spcPts val="0"/>
              </a:spcBef>
              <a:spcAft>
                <a:spcPts val="0"/>
              </a:spcAft>
              <a:buSzPts val="2400"/>
              <a:buNone/>
              <a:defRPr/>
            </a:lvl1pPr>
          </a:lstStyle>
          <a:p/>
        </p:txBody>
      </p:sp>
      <p:sp>
        <p:nvSpPr>
          <p:cNvPr id="43" name="Google Shape;43;ge4df142280_0_36"/>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ge4df142280_0_0"/>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a:spcBef>
                <a:spcPts val="0"/>
              </a:spcBef>
              <a:spcAft>
                <a:spcPts val="0"/>
              </a:spcAft>
              <a:buClr>
                <a:schemeClr val="dk1"/>
              </a:buClr>
              <a:buSzPts val="3700"/>
              <a:buNone/>
              <a:defRPr sz="3700">
                <a:solidFill>
                  <a:schemeClr val="dk1"/>
                </a:solidFill>
              </a:defRPr>
            </a:lvl1pPr>
            <a:lvl2pPr lvl="1">
              <a:spcBef>
                <a:spcPts val="0"/>
              </a:spcBef>
              <a:spcAft>
                <a:spcPts val="0"/>
              </a:spcAft>
              <a:buClr>
                <a:schemeClr val="dk1"/>
              </a:buClr>
              <a:buSzPts val="3700"/>
              <a:buNone/>
              <a:defRPr sz="3700">
                <a:solidFill>
                  <a:schemeClr val="dk1"/>
                </a:solidFill>
              </a:defRPr>
            </a:lvl2pPr>
            <a:lvl3pPr lvl="2">
              <a:spcBef>
                <a:spcPts val="0"/>
              </a:spcBef>
              <a:spcAft>
                <a:spcPts val="0"/>
              </a:spcAft>
              <a:buClr>
                <a:schemeClr val="dk1"/>
              </a:buClr>
              <a:buSzPts val="3700"/>
              <a:buNone/>
              <a:defRPr sz="3700">
                <a:solidFill>
                  <a:schemeClr val="dk1"/>
                </a:solidFill>
              </a:defRPr>
            </a:lvl3pPr>
            <a:lvl4pPr lvl="3">
              <a:spcBef>
                <a:spcPts val="0"/>
              </a:spcBef>
              <a:spcAft>
                <a:spcPts val="0"/>
              </a:spcAft>
              <a:buClr>
                <a:schemeClr val="dk1"/>
              </a:buClr>
              <a:buSzPts val="3700"/>
              <a:buNone/>
              <a:defRPr sz="3700">
                <a:solidFill>
                  <a:schemeClr val="dk1"/>
                </a:solidFill>
              </a:defRPr>
            </a:lvl4pPr>
            <a:lvl5pPr lvl="4">
              <a:spcBef>
                <a:spcPts val="0"/>
              </a:spcBef>
              <a:spcAft>
                <a:spcPts val="0"/>
              </a:spcAft>
              <a:buClr>
                <a:schemeClr val="dk1"/>
              </a:buClr>
              <a:buSzPts val="3700"/>
              <a:buNone/>
              <a:defRPr sz="3700">
                <a:solidFill>
                  <a:schemeClr val="dk1"/>
                </a:solidFill>
              </a:defRPr>
            </a:lvl5pPr>
            <a:lvl6pPr lvl="5">
              <a:spcBef>
                <a:spcPts val="0"/>
              </a:spcBef>
              <a:spcAft>
                <a:spcPts val="0"/>
              </a:spcAft>
              <a:buClr>
                <a:schemeClr val="dk1"/>
              </a:buClr>
              <a:buSzPts val="3700"/>
              <a:buNone/>
              <a:defRPr sz="3700">
                <a:solidFill>
                  <a:schemeClr val="dk1"/>
                </a:solidFill>
              </a:defRPr>
            </a:lvl6pPr>
            <a:lvl7pPr lvl="6">
              <a:spcBef>
                <a:spcPts val="0"/>
              </a:spcBef>
              <a:spcAft>
                <a:spcPts val="0"/>
              </a:spcAft>
              <a:buClr>
                <a:schemeClr val="dk1"/>
              </a:buClr>
              <a:buSzPts val="3700"/>
              <a:buNone/>
              <a:defRPr sz="3700">
                <a:solidFill>
                  <a:schemeClr val="dk1"/>
                </a:solidFill>
              </a:defRPr>
            </a:lvl7pPr>
            <a:lvl8pPr lvl="7">
              <a:spcBef>
                <a:spcPts val="0"/>
              </a:spcBef>
              <a:spcAft>
                <a:spcPts val="0"/>
              </a:spcAft>
              <a:buClr>
                <a:schemeClr val="dk1"/>
              </a:buClr>
              <a:buSzPts val="3700"/>
              <a:buNone/>
              <a:defRPr sz="3700">
                <a:solidFill>
                  <a:schemeClr val="dk1"/>
                </a:solidFill>
              </a:defRPr>
            </a:lvl8pPr>
            <a:lvl9pPr lvl="8">
              <a:spcBef>
                <a:spcPts val="0"/>
              </a:spcBef>
              <a:spcAft>
                <a:spcPts val="0"/>
              </a:spcAft>
              <a:buClr>
                <a:schemeClr val="dk1"/>
              </a:buClr>
              <a:buSzPts val="3700"/>
              <a:buNone/>
              <a:defRPr sz="3700">
                <a:solidFill>
                  <a:schemeClr val="dk1"/>
                </a:solidFill>
              </a:defRPr>
            </a:lvl9pPr>
          </a:lstStyle>
          <a:p/>
        </p:txBody>
      </p:sp>
      <p:sp>
        <p:nvSpPr>
          <p:cNvPr id="7" name="Google Shape;7;ge4df142280_0_0"/>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81000" lvl="0" marL="457200">
              <a:lnSpc>
                <a:spcPct val="115000"/>
              </a:lnSpc>
              <a:spcBef>
                <a:spcPts val="0"/>
              </a:spcBef>
              <a:spcAft>
                <a:spcPts val="0"/>
              </a:spcAft>
              <a:buClr>
                <a:schemeClr val="dk2"/>
              </a:buClr>
              <a:buSzPts val="2400"/>
              <a:buChar char="●"/>
              <a:defRPr sz="2400">
                <a:solidFill>
                  <a:schemeClr val="dk2"/>
                </a:solidFill>
              </a:defRPr>
            </a:lvl1pPr>
            <a:lvl2pPr indent="-349250" lvl="1" marL="914400">
              <a:lnSpc>
                <a:spcPct val="115000"/>
              </a:lnSpc>
              <a:spcBef>
                <a:spcPts val="0"/>
              </a:spcBef>
              <a:spcAft>
                <a:spcPts val="0"/>
              </a:spcAft>
              <a:buClr>
                <a:schemeClr val="dk2"/>
              </a:buClr>
              <a:buSzPts val="1900"/>
              <a:buChar char="○"/>
              <a:defRPr sz="1900">
                <a:solidFill>
                  <a:schemeClr val="dk2"/>
                </a:solidFill>
              </a:defRPr>
            </a:lvl2pPr>
            <a:lvl3pPr indent="-349250" lvl="2" marL="1371600">
              <a:lnSpc>
                <a:spcPct val="115000"/>
              </a:lnSpc>
              <a:spcBef>
                <a:spcPts val="0"/>
              </a:spcBef>
              <a:spcAft>
                <a:spcPts val="0"/>
              </a:spcAft>
              <a:buClr>
                <a:schemeClr val="dk2"/>
              </a:buClr>
              <a:buSzPts val="1900"/>
              <a:buChar char="■"/>
              <a:defRPr sz="1900">
                <a:solidFill>
                  <a:schemeClr val="dk2"/>
                </a:solidFill>
              </a:defRPr>
            </a:lvl3pPr>
            <a:lvl4pPr indent="-349250" lvl="3" marL="1828800">
              <a:lnSpc>
                <a:spcPct val="115000"/>
              </a:lnSpc>
              <a:spcBef>
                <a:spcPts val="0"/>
              </a:spcBef>
              <a:spcAft>
                <a:spcPts val="0"/>
              </a:spcAft>
              <a:buClr>
                <a:schemeClr val="dk2"/>
              </a:buClr>
              <a:buSzPts val="1900"/>
              <a:buChar char="●"/>
              <a:defRPr sz="1900">
                <a:solidFill>
                  <a:schemeClr val="dk2"/>
                </a:solidFill>
              </a:defRPr>
            </a:lvl4pPr>
            <a:lvl5pPr indent="-349250" lvl="4" marL="2286000">
              <a:lnSpc>
                <a:spcPct val="115000"/>
              </a:lnSpc>
              <a:spcBef>
                <a:spcPts val="0"/>
              </a:spcBef>
              <a:spcAft>
                <a:spcPts val="0"/>
              </a:spcAft>
              <a:buClr>
                <a:schemeClr val="dk2"/>
              </a:buClr>
              <a:buSzPts val="1900"/>
              <a:buChar char="○"/>
              <a:defRPr sz="1900">
                <a:solidFill>
                  <a:schemeClr val="dk2"/>
                </a:solidFill>
              </a:defRPr>
            </a:lvl5pPr>
            <a:lvl6pPr indent="-349250" lvl="5" marL="2743200">
              <a:lnSpc>
                <a:spcPct val="115000"/>
              </a:lnSpc>
              <a:spcBef>
                <a:spcPts val="0"/>
              </a:spcBef>
              <a:spcAft>
                <a:spcPts val="0"/>
              </a:spcAft>
              <a:buClr>
                <a:schemeClr val="dk2"/>
              </a:buClr>
              <a:buSzPts val="1900"/>
              <a:buChar char="■"/>
              <a:defRPr sz="1900">
                <a:solidFill>
                  <a:schemeClr val="dk2"/>
                </a:solidFill>
              </a:defRPr>
            </a:lvl6pPr>
            <a:lvl7pPr indent="-349250" lvl="6" marL="3200400">
              <a:lnSpc>
                <a:spcPct val="115000"/>
              </a:lnSpc>
              <a:spcBef>
                <a:spcPts val="0"/>
              </a:spcBef>
              <a:spcAft>
                <a:spcPts val="0"/>
              </a:spcAft>
              <a:buClr>
                <a:schemeClr val="dk2"/>
              </a:buClr>
              <a:buSzPts val="1900"/>
              <a:buChar char="●"/>
              <a:defRPr sz="1900">
                <a:solidFill>
                  <a:schemeClr val="dk2"/>
                </a:solidFill>
              </a:defRPr>
            </a:lvl7pPr>
            <a:lvl8pPr indent="-349250" lvl="7" marL="3657600">
              <a:lnSpc>
                <a:spcPct val="115000"/>
              </a:lnSpc>
              <a:spcBef>
                <a:spcPts val="0"/>
              </a:spcBef>
              <a:spcAft>
                <a:spcPts val="0"/>
              </a:spcAft>
              <a:buClr>
                <a:schemeClr val="dk2"/>
              </a:buClr>
              <a:buSzPts val="1900"/>
              <a:buChar char="○"/>
              <a:defRPr sz="1900">
                <a:solidFill>
                  <a:schemeClr val="dk2"/>
                </a:solidFill>
              </a:defRPr>
            </a:lvl8pPr>
            <a:lvl9pPr indent="-349250" lvl="8" marL="4114800">
              <a:lnSpc>
                <a:spcPct val="115000"/>
              </a:lnSpc>
              <a:spcBef>
                <a:spcPts val="0"/>
              </a:spcBef>
              <a:spcAft>
                <a:spcPts val="0"/>
              </a:spcAft>
              <a:buClr>
                <a:schemeClr val="dk2"/>
              </a:buClr>
              <a:buSzPts val="1900"/>
              <a:buChar char="■"/>
              <a:defRPr sz="1900">
                <a:solidFill>
                  <a:schemeClr val="dk2"/>
                </a:solidFill>
              </a:defRPr>
            </a:lvl9pPr>
          </a:lstStyle>
          <a:p/>
        </p:txBody>
      </p:sp>
      <p:sp>
        <p:nvSpPr>
          <p:cNvPr id="8" name="Google Shape;8;ge4df142280_0_0"/>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hyperlink" Target="https://medium.com/@heyingh/grievance-studies-goes-after-the-scientific-method-63b6cfd9c9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hyperlink" Target="https://www.goacta.org/news-item/data-prove-people-self-censor-in-fear-of-woke-mob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hyperlink" Target="https://amgreatness.com/2021/06/27/critical-race-theory-is-just-anti-white-racis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hyperlink" Target="https://trumpwhitehouse.archives.gov/wp-content/uploads/2021/01/The-Presidents-Advisory-1776-Commission-Final-Report.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hyperlink" Target="https://www.fairforall.org/profiles-in-courage/dwight-englewood-whistleblower/"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hyperlink" Target="https://thefederalist.com/2021/04/08/critical-race-theory-is-just-another-faddish-attempt-to-hide-public-school-failure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hyperlink" Target="https://pacificlegal.org/coalition-for-tjs-federal-lawsuit-racial-discrimination-in-schools/" TargetMode="External"/><Relationship Id="rId4" Type="http://schemas.openxmlformats.org/officeDocument/2006/relationships/hyperlink" Target="https://pacificlegal.org/coalition-for-tjs-federal-lawsuit-racial-discrimination-in-school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hyperlink" Target="https://www.homelight.com/blog/school-district-impact-on-property-value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hyperlink" Target="https://www.freedomworks.org/content/wall-shame-teachers-union-vows-support-critical-race-theory-against-parents-wishe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hyperlink" Target="https://www.aim.org/aim-column/vox-cries-racism-to-opponents-of-critical-race-theor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hyperlink" Target="https://www.nas.org/reports/social-justice-education-in-americ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 Id="rId3" Type="http://schemas.openxmlformats.org/officeDocument/2006/relationships/hyperlink" Target="https://nypost.com/2021/07/04/why-america-needs-to-ban-critical-race-theory-in-schools/" TargetMode="External"/><Relationship Id="rId4" Type="http://schemas.openxmlformats.org/officeDocument/2006/relationships/hyperlink" Target="https://www.nas.org/blogs/article/nas-announces-the-civics-alliance"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 Id="rId3" Type="http://schemas.openxmlformats.org/officeDocument/2006/relationships/hyperlink" Target="https://americanmind.org/memo/fighting-critical-race-theory-one-door-at-a-time/" TargetMode="External"/><Relationship Id="rId4" Type="http://schemas.openxmlformats.org/officeDocument/2006/relationships/hyperlink" Target="https://defendinged.org/engage/"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 Id="rId3" Type="http://schemas.openxmlformats.org/officeDocument/2006/relationships/hyperlink" Target="https://www.oregonscholars.org/wp-content/uploads/Cheat-Sheet.pn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 Id="rId3" Type="http://schemas.openxmlformats.org/officeDocument/2006/relationships/hyperlink" Target="https://defendinged.org/resources/how-to-speak-to-your-school-board/"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 Id="rId3" Type="http://schemas.openxmlformats.org/officeDocument/2006/relationships/hyperlink" Target="https://www.nas.org/civics-alliance/resources/local-policy"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 Id="rId3" Type="http://schemas.openxmlformats.org/officeDocument/2006/relationships/hyperlink" Target="https://defendinged.org/resources/its-time-to-get-involved-in-your-school-board/"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 Id="rId3" Type="http://schemas.openxmlformats.org/officeDocument/2006/relationships/hyperlink" Target="https://nypost.com/2021/07/06/teachers-pledge-to-break-anti-critical-race-theory-laws/"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8.xml"/><Relationship Id="rId3" Type="http://schemas.openxmlformats.org/officeDocument/2006/relationships/hyperlink" Target="https://www.nas.org/civics-alliance/our-work/state-policy" TargetMode="External"/><Relationship Id="rId4" Type="http://schemas.openxmlformats.org/officeDocument/2006/relationships/hyperlink" Target="https://www.nas.org/civics-alliance/our-work/state-policy/model-civics-code"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9.xml"/><Relationship Id="rId3" Type="http://schemas.openxmlformats.org/officeDocument/2006/relationships/hyperlink" Target="https://www.nas.org/civics-alliance/our-work/federal-policy" TargetMode="External"/><Relationship Id="rId4" Type="http://schemas.openxmlformats.org/officeDocument/2006/relationships/hyperlink" Target="https://www.nas.org/blogs/article/keeping-the-republi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hyperlink" Target="https://www.frontpagemag.com/fpm/2021/04/systemic-social-justice-activism-college-campuses-jay-bergman/"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0.xml"/><Relationship Id="rId3" Type="http://schemas.openxmlformats.org/officeDocument/2006/relationships/hyperlink" Target="https://www.nas.org/civics-alliance/our-work/state-policy" TargetMode="External"/><Relationship Id="rId4" Type="http://schemas.openxmlformats.org/officeDocument/2006/relationships/hyperlink" Target="https://www.nas.org/civics-alliance/our-work/local-policy"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1.xml"/><Relationship Id="rId3" Type="http://schemas.openxmlformats.org/officeDocument/2006/relationships/hyperlink" Target="https://www.nas.org/blogs/article/the-partisanship-out-of-civics-act"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2.xml"/><Relationship Id="rId3" Type="http://schemas.openxmlformats.org/officeDocument/2006/relationships/hyperlink" Target="https://www.nas.org/blogs/article/the-partisanship-out-of-civics-act"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7.xml"/><Relationship Id="rId3" Type="http://schemas.openxmlformats.org/officeDocument/2006/relationships/hyperlink" Target="https://www.nas.org/blogs/statement/south-dakota-intellectual-diversity-recommendations"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8.xml"/><Relationship Id="rId3" Type="http://schemas.openxmlformats.org/officeDocument/2006/relationships/hyperlink" Target="https://www.nas.org/storage/app/media/New%20Documents/civics-alliance-website-our-work-model-civics-code-19-academic-transparency-act.pdf"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9.xml"/><Relationship Id="rId3" Type="http://schemas.openxmlformats.org/officeDocument/2006/relationships/hyperlink" Target="https://www.uidaho.edu/finance/budget-office/budget-books/fy2021-budget-book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hyperlink" Target="https://www.nas.org/civics-alliance/resources/learn-about-social-justice-education"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0.xml"/><Relationship Id="rId3" Type="http://schemas.openxmlformats.org/officeDocument/2006/relationships/hyperlink" Target="https://www.federalregister.gov/documents/2020/09/28/2020-21534/combating-race-and-sex-stereotyping"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2.xml"/><Relationship Id="rId3" Type="http://schemas.openxmlformats.org/officeDocument/2006/relationships/hyperlink" Target="https://mobile.twitter.com/ConceptualJames/status/1413189925105766402"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3.xml"/><Relationship Id="rId3" Type="http://schemas.openxmlformats.org/officeDocument/2006/relationships/hyperlink" Target="https://idahofreedom.org/social-emotional-learning-part-2-how-sel-became-a-vehicle-for-critical-race-theory/"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4.xml"/><Relationship Id="rId3" Type="http://schemas.openxmlformats.org/officeDocument/2006/relationships/hyperlink" Target="https://www.nas.org/storage/app/media/New%20Documents/2003-08.pdf"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5.xml"/><Relationship Id="rId3" Type="http://schemas.openxmlformats.org/officeDocument/2006/relationships/hyperlink" Target="https://www.nas.org/blogs/article/the-partisanship-out-of-civics-act"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6.xml"/><Relationship Id="rId3" Type="http://schemas.openxmlformats.org/officeDocument/2006/relationships/hyperlink" Target="https://www.nas.org/storage/app/media/New%20Documents/civics-alliance-website-our-work-model-civics-code-20-legislative-review-act.pdf"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hyperlink" Target="https://christopherrufo.com/crt-briefing-book/" TargetMode="External"/><Relationship Id="rId4" Type="http://schemas.openxmlformats.org/officeDocument/2006/relationships/hyperlink" Target="https://www.nas.org/civics-alliance/issue-briefs/critical-race-theory"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0.xml"/><Relationship Id="rId3" Type="http://schemas.openxmlformats.org/officeDocument/2006/relationships/hyperlink" Target="mailto:randall@nas.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hyperlink" Target="https://www.manhattan-institute.org/woke-schooling-toolkit-for-concerned-parents" TargetMode="External"/><Relationship Id="rId4" Type="http://schemas.openxmlformats.org/officeDocument/2006/relationships/hyperlink" Target="https://www.nas.org/blogs/article/keeping-the-republic"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hyperlink" Target="https://americanmind.org/memo/action-civics-replaces-citizenship-with-partisanship/" TargetMode="External"/><Relationship Id="rId4" Type="http://schemas.openxmlformats.org/officeDocument/2006/relationships/hyperlink" Target="https://www.nas.org/reports/making-citizens-how-american-universities-teach-civic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hyperlink" Target="https://www.mindingthecampus.org/2021/02/18/the-evolution-and-implementation-of-equity-part-i/" TargetMode="External"/><Relationship Id="rId4" Type="http://schemas.openxmlformats.org/officeDocument/2006/relationships/hyperlink" Target="https://www.mindingthecampus.org/2021/02/25/the-evolution-and-implementation-of-equity-part-ii/"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hyperlink" Target="https://www.frontpagemag.com/fpm/2020/12/suppressing-free-speech-name-inclusion-and-racial-richard-l-cravatt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
          <p:cNvSpPr txBox="1"/>
          <p:nvPr>
            <p:ph type="ctrTitle"/>
          </p:nvPr>
        </p:nvSpPr>
        <p:spPr>
          <a:xfrm>
            <a:off x="541000" y="5370050"/>
            <a:ext cx="8759700" cy="7632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1"/>
              </a:buClr>
              <a:buSzPts val="6000"/>
              <a:buFont typeface="Calibri"/>
              <a:buNone/>
            </a:pPr>
            <a:r>
              <a:rPr lang="en-US" sz="2650">
                <a:solidFill>
                  <a:srgbClr val="5E696C"/>
                </a:solidFill>
                <a:latin typeface="Lato Light"/>
                <a:ea typeface="Lato Light"/>
                <a:cs typeface="Lato Light"/>
                <a:sym typeface="Lato Light"/>
              </a:rPr>
              <a:t>Defending our Schools</a:t>
            </a:r>
            <a:br>
              <a:rPr lang="en-US" sz="2650"/>
            </a:br>
            <a:r>
              <a:rPr lang="en-US" sz="2650">
                <a:solidFill>
                  <a:srgbClr val="5E696C"/>
                </a:solidFill>
                <a:latin typeface="Lato Light"/>
                <a:ea typeface="Lato Light"/>
                <a:cs typeface="Lato Light"/>
                <a:sym typeface="Lato Light"/>
              </a:rPr>
              <a:t>from Critical Race Theory and Action Civics</a:t>
            </a:r>
            <a:endParaRPr sz="2650">
              <a:solidFill>
                <a:srgbClr val="5E696C"/>
              </a:solidFill>
              <a:latin typeface="Lato Light"/>
              <a:ea typeface="Lato Light"/>
              <a:cs typeface="Lato Light"/>
              <a:sym typeface="Lato Light"/>
            </a:endParaRPr>
          </a:p>
        </p:txBody>
      </p:sp>
      <p:sp>
        <p:nvSpPr>
          <p:cNvPr id="61" name="Google Shape;61;p1"/>
          <p:cNvSpPr txBox="1"/>
          <p:nvPr/>
        </p:nvSpPr>
        <p:spPr>
          <a:xfrm>
            <a:off x="541000" y="3803450"/>
            <a:ext cx="6683100" cy="1339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8100" u="none" cap="none" strike="noStrike">
                <a:solidFill>
                  <a:srgbClr val="003152"/>
                </a:solidFill>
                <a:latin typeface="DM Serif Display"/>
                <a:ea typeface="DM Serif Display"/>
                <a:cs typeface="DM Serif Display"/>
                <a:sym typeface="DM Serif Display"/>
              </a:rPr>
              <a:t>Action Guid</a:t>
            </a:r>
            <a:r>
              <a:rPr lang="en-US" sz="8100">
                <a:solidFill>
                  <a:srgbClr val="003152"/>
                </a:solidFill>
                <a:latin typeface="DM Serif Display"/>
                <a:ea typeface="DM Serif Display"/>
                <a:cs typeface="DM Serif Display"/>
                <a:sym typeface="DM Serif Display"/>
              </a:rPr>
              <a:t>e</a:t>
            </a:r>
            <a:endParaRPr b="0" i="0" sz="2700" u="none" cap="none" strike="noStrike">
              <a:solidFill>
                <a:schemeClr val="dk1"/>
              </a:solidFill>
              <a:latin typeface="Calibri"/>
              <a:ea typeface="Calibri"/>
              <a:cs typeface="Calibri"/>
              <a:sym typeface="Calibri"/>
            </a:endParaRPr>
          </a:p>
        </p:txBody>
      </p:sp>
      <p:pic>
        <p:nvPicPr>
          <p:cNvPr id="62" name="Google Shape;62;p1"/>
          <p:cNvPicPr preferRelativeResize="0"/>
          <p:nvPr/>
        </p:nvPicPr>
        <p:blipFill>
          <a:blip r:embed="rId3">
            <a:alphaModFix/>
          </a:blip>
          <a:stretch>
            <a:fillRect/>
          </a:stretch>
        </p:blipFill>
        <p:spPr>
          <a:xfrm>
            <a:off x="541000" y="454288"/>
            <a:ext cx="2580703" cy="11729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0"/>
          <p:cNvSpPr txBox="1"/>
          <p:nvPr>
            <p:ph type="title"/>
          </p:nvPr>
        </p:nvSpPr>
        <p:spPr>
          <a:xfrm>
            <a:off x="838200" y="565596"/>
            <a:ext cx="10515600" cy="1125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CRT: Indoctrination, not Education</a:t>
            </a:r>
            <a:endParaRPr>
              <a:solidFill>
                <a:srgbClr val="003152"/>
              </a:solidFill>
              <a:latin typeface="DM Serif Display"/>
              <a:ea typeface="DM Serif Display"/>
              <a:cs typeface="DM Serif Display"/>
              <a:sym typeface="DM Serif Display"/>
            </a:endParaRPr>
          </a:p>
        </p:txBody>
      </p:sp>
      <p:sp>
        <p:nvSpPr>
          <p:cNvPr id="124" name="Google Shape;124;p10"/>
          <p:cNvSpPr txBox="1"/>
          <p:nvPr>
            <p:ph idx="1" type="body"/>
          </p:nvPr>
        </p:nvSpPr>
        <p:spPr>
          <a:xfrm>
            <a:off x="321275" y="1791730"/>
            <a:ext cx="11615351" cy="5066269"/>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latin typeface="Lato"/>
                <a:ea typeface="Lato"/>
                <a:cs typeface="Lato"/>
                <a:sym typeface="Lato"/>
              </a:rPr>
              <a:t>CRT educators teach anti-intellectual ideologies, self-reinforcing assertions that share a defensive structure that rejects criticism as illegitimate, instead of providing a real education, which must always be open to challenge and disproof.</a:t>
            </a:r>
            <a:endParaRPr sz="1800">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latin typeface="Lato Light"/>
                <a:ea typeface="Lato Light"/>
                <a:cs typeface="Lato Light"/>
                <a:sym typeface="Lato Light"/>
              </a:rPr>
              <a:t>Grievance Studies vs. the Scientific Method</a:t>
            </a:r>
            <a:endParaRPr sz="1800">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https://medium.com/@heyingh/grievance-studies-goes-after-the-scientific-method-63b6cfd9c913</a:t>
            </a:r>
            <a:endParaRPr sz="1800">
              <a:solidFill>
                <a:srgbClr val="7CBCB8"/>
              </a:solidFill>
              <a:latin typeface="Lato Light"/>
              <a:ea typeface="Lato Light"/>
              <a:cs typeface="Lato Light"/>
              <a:sym typeface="Lato Light"/>
            </a:endParaRPr>
          </a:p>
        </p:txBody>
      </p:sp>
      <p:sp>
        <p:nvSpPr>
          <p:cNvPr id="125" name="Google Shape;125;p10"/>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a:t>
            </a:r>
            <a:r>
              <a:rPr lang="en-US" sz="1800">
                <a:solidFill>
                  <a:srgbClr val="5E696C"/>
                </a:solidFill>
                <a:latin typeface="Lato Light"/>
                <a:ea typeface="Lato Light"/>
                <a:cs typeface="Lato Light"/>
                <a:sym typeface="Lato Light"/>
              </a:rPr>
              <a:t>Consequences</a:t>
            </a:r>
            <a:endParaRPr>
              <a:solidFill>
                <a:srgbClr val="5E696C"/>
              </a:solidFill>
              <a:latin typeface="Lato Light"/>
              <a:ea typeface="Lato Light"/>
              <a:cs typeface="Lato Light"/>
              <a:sym typeface="Lato 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1"/>
          <p:cNvSpPr txBox="1"/>
          <p:nvPr>
            <p:ph type="title"/>
          </p:nvPr>
        </p:nvSpPr>
        <p:spPr>
          <a:xfrm>
            <a:off x="838200" y="589884"/>
            <a:ext cx="10515600" cy="1100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CRT Creates a Climate of Fear</a:t>
            </a:r>
            <a:endParaRPr>
              <a:solidFill>
                <a:srgbClr val="003152"/>
              </a:solidFill>
              <a:latin typeface="DM Serif Display"/>
              <a:ea typeface="DM Serif Display"/>
              <a:cs typeface="DM Serif Display"/>
              <a:sym typeface="DM Serif Display"/>
            </a:endParaRPr>
          </a:p>
        </p:txBody>
      </p:sp>
      <p:sp>
        <p:nvSpPr>
          <p:cNvPr id="131" name="Google Shape;131;p11"/>
          <p:cNvSpPr txBox="1"/>
          <p:nvPr>
            <p:ph idx="1" type="body"/>
          </p:nvPr>
        </p:nvSpPr>
        <p:spPr>
          <a:xfrm>
            <a:off x="308919" y="1816443"/>
            <a:ext cx="11627708" cy="5041555"/>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CRT educators require students, teachers, and administrators to assert, and assent to, these ideological concepts and pedagogies, which thereby create a climate of fear and silence, and compel our children, their teachers, and staff to conform to unjust authority rather than to think critically and to speak and act fearlessly.</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Data Prove People Self-Censor In Fear of Woke Mobs</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https://www.goacta.org/news-item/data-prove-people-self-censor-in-fear-of-woke-mobs/</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a:p>
        </p:txBody>
      </p:sp>
      <p:sp>
        <p:nvSpPr>
          <p:cNvPr id="132" name="Google Shape;132;p11"/>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a:t>
            </a:r>
            <a:r>
              <a:rPr lang="en-US" sz="1800">
                <a:solidFill>
                  <a:srgbClr val="5E696C"/>
                </a:solidFill>
                <a:latin typeface="Lato Light"/>
                <a:ea typeface="Lato Light"/>
                <a:cs typeface="Lato Light"/>
                <a:sym typeface="Lato Light"/>
              </a:rPr>
              <a:t>Consequences</a:t>
            </a:r>
            <a:endParaRPr>
              <a:solidFill>
                <a:srgbClr val="5E696C"/>
              </a:solidFill>
              <a:latin typeface="Lato Light"/>
              <a:ea typeface="Lato Light"/>
              <a:cs typeface="Lato Light"/>
              <a:sym typeface="Lato 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12"/>
          <p:cNvSpPr txBox="1"/>
          <p:nvPr>
            <p:ph type="title"/>
          </p:nvPr>
        </p:nvSpPr>
        <p:spPr>
          <a:xfrm>
            <a:off x="838200" y="613775"/>
            <a:ext cx="10515600" cy="1077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CRT Discriminates</a:t>
            </a:r>
            <a:endParaRPr>
              <a:solidFill>
                <a:srgbClr val="003152"/>
              </a:solidFill>
              <a:latin typeface="DM Serif Display"/>
              <a:ea typeface="DM Serif Display"/>
              <a:cs typeface="DM Serif Display"/>
              <a:sym typeface="DM Serif Display"/>
            </a:endParaRPr>
          </a:p>
        </p:txBody>
      </p:sp>
      <p:sp>
        <p:nvSpPr>
          <p:cNvPr id="138" name="Google Shape;138;p12"/>
          <p:cNvSpPr txBox="1"/>
          <p:nvPr>
            <p:ph idx="1" type="body"/>
          </p:nvPr>
        </p:nvSpPr>
        <p:spPr>
          <a:xfrm>
            <a:off x="345989" y="1816443"/>
            <a:ext cx="11590638" cy="504155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CRT educators discriminate especially against white students by teaching that they are racist because of the color of their skin. They teach white students to hate themselves and non-white students to hate white students. They subordinate every class to teaching that white students are racially inferior.</a:t>
            </a:r>
            <a:endParaRPr sz="17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latin typeface="Lato Light"/>
                <a:ea typeface="Lato Light"/>
                <a:cs typeface="Lato Light"/>
                <a:sym typeface="Lato Light"/>
              </a:rPr>
              <a:t>Critical Race Theory Is Just Anti-White Racism</a:t>
            </a:r>
            <a:endParaRPr sz="1800">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https://amgreatness.com/2021/06/27/critical-race-theory-is-just-anti-white-racism/</a:t>
            </a:r>
            <a:endParaRPr sz="1800" u="sng">
              <a:solidFill>
                <a:srgbClr val="7CBCB8"/>
              </a:solidFill>
              <a:latin typeface="Lato Light"/>
              <a:ea typeface="Lato Light"/>
              <a:cs typeface="Lato Light"/>
              <a:sym typeface="Lato Light"/>
            </a:endParaRPr>
          </a:p>
        </p:txBody>
      </p:sp>
      <p:sp>
        <p:nvSpPr>
          <p:cNvPr id="139" name="Google Shape;139;p12"/>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a:t>
            </a:r>
            <a:r>
              <a:rPr lang="en-US" sz="1800">
                <a:solidFill>
                  <a:srgbClr val="5E696C"/>
                </a:solidFill>
                <a:latin typeface="Lato Light"/>
                <a:ea typeface="Lato Light"/>
                <a:cs typeface="Lato Light"/>
                <a:sym typeface="Lato Light"/>
              </a:rPr>
              <a:t>Consequences</a:t>
            </a:r>
            <a:endParaRPr>
              <a:solidFill>
                <a:srgbClr val="5E696C"/>
              </a:solidFill>
              <a:latin typeface="Lato Light"/>
              <a:ea typeface="Lato Light"/>
              <a:cs typeface="Lato Light"/>
              <a:sym typeface="Lato Light"/>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3"/>
          <p:cNvSpPr txBox="1"/>
          <p:nvPr>
            <p:ph type="title"/>
          </p:nvPr>
        </p:nvSpPr>
        <p:spPr>
          <a:xfrm>
            <a:off x="838200" y="567371"/>
            <a:ext cx="10515600" cy="1123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CRT Betrays America’s Ideals</a:t>
            </a:r>
            <a:endParaRPr>
              <a:solidFill>
                <a:srgbClr val="003152"/>
              </a:solidFill>
              <a:latin typeface="DM Serif Display"/>
              <a:ea typeface="DM Serif Display"/>
              <a:cs typeface="DM Serif Display"/>
              <a:sym typeface="DM Serif Display"/>
            </a:endParaRPr>
          </a:p>
        </p:txBody>
      </p:sp>
      <p:sp>
        <p:nvSpPr>
          <p:cNvPr id="145" name="Google Shape;145;p13"/>
          <p:cNvSpPr txBox="1"/>
          <p:nvPr>
            <p:ph idx="1" type="body"/>
          </p:nvPr>
        </p:nvSpPr>
        <p:spPr>
          <a:xfrm>
            <a:off x="321275" y="1779373"/>
            <a:ext cx="11640065" cy="507862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CRT educators betray the ideals of America’s schools. They teach students to hate America rather than to love it. They teach students to hate one another instead of to be friends. They teach students to parrot propaganda instead of opening their minds to learn. They teach students that the only point of education is to gain power.</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8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latin typeface="Lato Light"/>
                <a:ea typeface="Lato Light"/>
                <a:cs typeface="Lato Light"/>
                <a:sym typeface="Lato Light"/>
              </a:rPr>
              <a:t>The 1776 Report</a:t>
            </a:r>
            <a:endParaRPr sz="1800">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https://trumpwhitehouse.archives.gov/wp-content/uploads/2021/01/The-Presidents-Advisory-1776-Commission-Final-Report.pdf</a:t>
            </a:r>
            <a:endParaRPr sz="1800">
              <a:solidFill>
                <a:srgbClr val="7CBCB8"/>
              </a:solidFill>
              <a:latin typeface="Lato Light"/>
              <a:ea typeface="Lato Light"/>
              <a:cs typeface="Lato Light"/>
              <a:sym typeface="Lato Light"/>
            </a:endParaRPr>
          </a:p>
        </p:txBody>
      </p:sp>
      <p:sp>
        <p:nvSpPr>
          <p:cNvPr id="146" name="Google Shape;146;p13"/>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a:t>
            </a:r>
            <a:r>
              <a:rPr lang="en-US" sz="1800">
                <a:solidFill>
                  <a:srgbClr val="5E696C"/>
                </a:solidFill>
                <a:latin typeface="Lato Light"/>
                <a:ea typeface="Lato Light"/>
                <a:cs typeface="Lato Light"/>
                <a:sym typeface="Lato Light"/>
              </a:rPr>
              <a:t>Consequences</a:t>
            </a:r>
            <a:endParaRPr>
              <a:solidFill>
                <a:srgbClr val="5E696C"/>
              </a:solidFill>
              <a:latin typeface="Lato Light"/>
              <a:ea typeface="Lato Light"/>
              <a:cs typeface="Lato Light"/>
              <a:sym typeface="Lato 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4"/>
          <p:cNvSpPr txBox="1"/>
          <p:nvPr>
            <p:ph type="title"/>
          </p:nvPr>
        </p:nvSpPr>
        <p:spPr>
          <a:xfrm>
            <a:off x="838200" y="613758"/>
            <a:ext cx="10515600" cy="1077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CRT Drives Out Good Teachers</a:t>
            </a:r>
            <a:endParaRPr>
              <a:solidFill>
                <a:srgbClr val="003152"/>
              </a:solidFill>
              <a:latin typeface="DM Serif Display"/>
              <a:ea typeface="DM Serif Display"/>
              <a:cs typeface="DM Serif Display"/>
              <a:sym typeface="DM Serif Display"/>
            </a:endParaRPr>
          </a:p>
        </p:txBody>
      </p:sp>
      <p:sp>
        <p:nvSpPr>
          <p:cNvPr id="152" name="Google Shape;152;p14"/>
          <p:cNvSpPr txBox="1"/>
          <p:nvPr>
            <p:ph idx="1" type="body"/>
          </p:nvPr>
        </p:nvSpPr>
        <p:spPr>
          <a:xfrm>
            <a:off x="321276" y="1816444"/>
            <a:ext cx="11590638" cy="504155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CRT educators drive out good teachers, who would rather teach than recite radical propaganda. CRT educators will eliminate the teachers with a passion for getting students to learn. CRT will also discriminate in teacher hiring to achieve “equity” goals.  This policy will discriminate against teaching applicants and damage student achievement.</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8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Teacher Dana Stangel-Plowe Speaks Out About Dwight-Englewood School</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https://www.fairforall.org/profiles-in-courage/dwight-englewood-whistleblower/</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i="1" sz="1800">
              <a:latin typeface="Lato Light"/>
              <a:ea typeface="Lato Light"/>
              <a:cs typeface="Lato Light"/>
              <a:sym typeface="Lato Light"/>
            </a:endParaRPr>
          </a:p>
        </p:txBody>
      </p:sp>
      <p:sp>
        <p:nvSpPr>
          <p:cNvPr id="153" name="Google Shape;153;p14"/>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a:t>
            </a:r>
            <a:r>
              <a:rPr lang="en-US" sz="1800">
                <a:solidFill>
                  <a:srgbClr val="5E696C"/>
                </a:solidFill>
                <a:latin typeface="Lato Light"/>
                <a:ea typeface="Lato Light"/>
                <a:cs typeface="Lato Light"/>
                <a:sym typeface="Lato Light"/>
              </a:rPr>
              <a:t>Consequences</a:t>
            </a:r>
            <a:endParaRPr>
              <a:solidFill>
                <a:srgbClr val="5E696C"/>
              </a:solidFill>
              <a:latin typeface="Lato Light"/>
              <a:ea typeface="Lato Light"/>
              <a:cs typeface="Lato Light"/>
              <a:sym typeface="Lato Light"/>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5"/>
          <p:cNvSpPr txBox="1"/>
          <p:nvPr>
            <p:ph type="title"/>
          </p:nvPr>
        </p:nvSpPr>
        <p:spPr>
          <a:xfrm>
            <a:off x="838200" y="599608"/>
            <a:ext cx="10515600" cy="1091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CRT Doesn’t Educate</a:t>
            </a:r>
            <a:endParaRPr>
              <a:solidFill>
                <a:srgbClr val="003152"/>
              </a:solidFill>
              <a:latin typeface="DM Serif Display"/>
              <a:ea typeface="DM Serif Display"/>
              <a:cs typeface="DM Serif Display"/>
              <a:sym typeface="DM Serif Display"/>
            </a:endParaRPr>
          </a:p>
        </p:txBody>
      </p:sp>
      <p:sp>
        <p:nvSpPr>
          <p:cNvPr id="159" name="Google Shape;159;p15"/>
          <p:cNvSpPr txBox="1"/>
          <p:nvPr>
            <p:ph idx="1" type="body"/>
          </p:nvPr>
        </p:nvSpPr>
        <p:spPr>
          <a:xfrm>
            <a:off x="321276" y="1804086"/>
            <a:ext cx="11602994" cy="5053913"/>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latin typeface="Lato"/>
                <a:ea typeface="Lato"/>
                <a:cs typeface="Lato"/>
                <a:sym typeface="Lato"/>
              </a:rPr>
              <a:t>CRT educators waste students time and don’t prepare them for graduation. Students need demanding classroom instruction to prepare them for college and career. Students who don’t know mathematics will never be engineers. Students who don’t know history will never be lawyers. Students who don’t know biology will never be doctors.</a:t>
            </a:r>
            <a:endParaRPr sz="1800">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400"/>
              <a:buNone/>
            </a:pPr>
            <a:r>
              <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400"/>
              <a:buNone/>
            </a:pPr>
            <a:r>
              <a:rPr i="1" lang="en-US" sz="1800">
                <a:solidFill>
                  <a:srgbClr val="5E696C"/>
                </a:solidFill>
                <a:latin typeface="Lato Light"/>
                <a:ea typeface="Lato Light"/>
                <a:cs typeface="Lato Light"/>
                <a:sym typeface="Lato Light"/>
              </a:rPr>
              <a:t>Critical Race Theory Is Just Another Faddish Attempt To Hide Public School Failures</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400"/>
              <a:buNone/>
            </a:pPr>
            <a:r>
              <a:rPr i="1"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https://thefederalist.com/2021/04/08/critical-race-theory-is-just-another-faddish-attempt-to-hide-public-school-failures/</a:t>
            </a:r>
            <a:endParaRPr i="1"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i="1"/>
          </a:p>
        </p:txBody>
      </p:sp>
      <p:sp>
        <p:nvSpPr>
          <p:cNvPr id="160" name="Google Shape;160;p15"/>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a:t>
            </a:r>
            <a:r>
              <a:rPr lang="en-US" sz="1800">
                <a:solidFill>
                  <a:srgbClr val="5E696C"/>
                </a:solidFill>
                <a:latin typeface="Lato Light"/>
                <a:ea typeface="Lato Light"/>
                <a:cs typeface="Lato Light"/>
                <a:sym typeface="Lato Light"/>
              </a:rPr>
              <a:t>Consequences</a:t>
            </a:r>
            <a:endParaRPr>
              <a:solidFill>
                <a:srgbClr val="5E696C"/>
              </a:solidFill>
              <a:latin typeface="Lato Light"/>
              <a:ea typeface="Lato Light"/>
              <a:cs typeface="Lato Light"/>
              <a:sym typeface="Lato Light"/>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6"/>
          <p:cNvSpPr txBox="1"/>
          <p:nvPr>
            <p:ph type="title"/>
          </p:nvPr>
        </p:nvSpPr>
        <p:spPr>
          <a:xfrm>
            <a:off x="838200" y="692370"/>
            <a:ext cx="10515600" cy="998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CRT Places Schools in Legal Jeopardy</a:t>
            </a:r>
            <a:endParaRPr>
              <a:solidFill>
                <a:srgbClr val="003152"/>
              </a:solidFill>
              <a:latin typeface="DM Serif Display"/>
              <a:ea typeface="DM Serif Display"/>
              <a:cs typeface="DM Serif Display"/>
              <a:sym typeface="DM Serif Display"/>
            </a:endParaRPr>
          </a:p>
        </p:txBody>
      </p:sp>
      <p:sp>
        <p:nvSpPr>
          <p:cNvPr id="166" name="Google Shape;166;p16"/>
          <p:cNvSpPr txBox="1"/>
          <p:nvPr>
            <p:ph idx="1" type="body"/>
          </p:nvPr>
        </p:nvSpPr>
        <p:spPr>
          <a:xfrm>
            <a:off x="271849" y="1816444"/>
            <a:ext cx="11677135" cy="504155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CRT educators place school districts in legal jeopardy for violations of the Civil Rights Act’s legal requirements for nondiscrimination. They also make the taxpayers who support school districts liable for whatever penalties and fines the school districts may ultimately be found liable.</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8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Judge rules Coalition for TJ’s fight can continue in federal lawsuit: What it means for racial discrimination in schools</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https://pacificlegal.org/coalition-for-tjs-federal-lawsuit-racial-discrimination-in-schools</a:t>
            </a:r>
            <a:r>
              <a:rPr i="1" lang="en-US" u="sng">
                <a:solidFill>
                  <a:srgbClr val="7CBCB8"/>
                </a:solidFill>
                <a:hlinkClick r:id="rId4">
                  <a:extLst>
                    <a:ext uri="{A12FA001-AC4F-418D-AE19-62706E023703}">
                      <ahyp:hlinkClr val="tx"/>
                    </a:ext>
                  </a:extLst>
                </a:hlinkClick>
              </a:rPr>
              <a:t>/</a:t>
            </a:r>
            <a:endParaRPr i="1">
              <a:solidFill>
                <a:srgbClr val="7CBCB8"/>
              </a:solidFill>
            </a:endParaRPr>
          </a:p>
          <a:p>
            <a:pPr indent="0" lvl="0" marL="0" rtl="0" algn="l">
              <a:lnSpc>
                <a:spcPct val="90000"/>
              </a:lnSpc>
              <a:spcBef>
                <a:spcPts val="1000"/>
              </a:spcBef>
              <a:spcAft>
                <a:spcPts val="1600"/>
              </a:spcAft>
              <a:buClr>
                <a:schemeClr val="dk1"/>
              </a:buClr>
              <a:buSzPts val="2800"/>
              <a:buNone/>
            </a:pPr>
            <a:r>
              <a:t/>
            </a:r>
            <a:endParaRPr i="1"/>
          </a:p>
        </p:txBody>
      </p:sp>
      <p:sp>
        <p:nvSpPr>
          <p:cNvPr id="167" name="Google Shape;167;p16"/>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a:t>
            </a:r>
            <a:r>
              <a:rPr lang="en-US" sz="1800">
                <a:solidFill>
                  <a:srgbClr val="5E696C"/>
                </a:solidFill>
                <a:latin typeface="Lato Light"/>
                <a:ea typeface="Lato Light"/>
                <a:cs typeface="Lato Light"/>
                <a:sym typeface="Lato Light"/>
              </a:rPr>
              <a:t>Consequences</a:t>
            </a:r>
            <a:endParaRPr>
              <a:solidFill>
                <a:srgbClr val="5E696C"/>
              </a:solidFill>
              <a:latin typeface="Lato Light"/>
              <a:ea typeface="Lato Light"/>
              <a:cs typeface="Lato Light"/>
              <a:sym typeface="Lato 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7"/>
          <p:cNvSpPr txBox="1"/>
          <p:nvPr>
            <p:ph type="title"/>
          </p:nvPr>
        </p:nvSpPr>
        <p:spPr>
          <a:xfrm>
            <a:off x="838200" y="623908"/>
            <a:ext cx="10515600" cy="10668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CRT Wastes Taxpayer Dollars</a:t>
            </a:r>
            <a:endParaRPr>
              <a:solidFill>
                <a:srgbClr val="003152"/>
              </a:solidFill>
              <a:latin typeface="DM Serif Display"/>
              <a:ea typeface="DM Serif Display"/>
              <a:cs typeface="DM Serif Display"/>
              <a:sym typeface="DM Serif Display"/>
            </a:endParaRPr>
          </a:p>
        </p:txBody>
      </p:sp>
      <p:sp>
        <p:nvSpPr>
          <p:cNvPr id="173" name="Google Shape;173;p17"/>
          <p:cNvSpPr txBox="1"/>
          <p:nvPr>
            <p:ph idx="1" type="body"/>
          </p:nvPr>
        </p:nvSpPr>
        <p:spPr>
          <a:xfrm>
            <a:off x="308919" y="1828799"/>
            <a:ext cx="11602995" cy="5029199"/>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CRT educators waste taxpayer dollars spent to support the public schools. They also ruin home values. Home buyers pay top dollar for homes in good school districts. No one will buy homes in school districts ruined by CRT.</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latin typeface="Lato Light"/>
                <a:ea typeface="Lato Light"/>
                <a:cs typeface="Lato Light"/>
                <a:sym typeface="Lato Light"/>
              </a:rPr>
              <a:t>How Does Your School District Impact Nearby Property Values?</a:t>
            </a:r>
            <a:endParaRPr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https://www.homelight.com/blog/school-district-impact-on-property-values/</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i="1" sz="1800">
              <a:latin typeface="Lato Light"/>
              <a:ea typeface="Lato Light"/>
              <a:cs typeface="Lato Light"/>
              <a:sym typeface="Lato Light"/>
            </a:endParaRPr>
          </a:p>
        </p:txBody>
      </p:sp>
      <p:sp>
        <p:nvSpPr>
          <p:cNvPr id="174" name="Google Shape;174;p17"/>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a:t>
            </a:r>
            <a:r>
              <a:rPr lang="en-US" sz="1800">
                <a:solidFill>
                  <a:srgbClr val="5E696C"/>
                </a:solidFill>
                <a:latin typeface="Lato Light"/>
                <a:ea typeface="Lato Light"/>
                <a:cs typeface="Lato Light"/>
                <a:sym typeface="Lato Light"/>
              </a:rPr>
              <a:t>Consequences</a:t>
            </a:r>
            <a:endParaRPr>
              <a:solidFill>
                <a:srgbClr val="5E696C"/>
              </a:solidFill>
              <a:latin typeface="Lato Light"/>
              <a:ea typeface="Lato Light"/>
              <a:cs typeface="Lato Light"/>
              <a:sym typeface="Lato Light"/>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18"/>
          <p:cNvSpPr txBox="1"/>
          <p:nvPr>
            <p:ph type="title"/>
          </p:nvPr>
        </p:nvSpPr>
        <p:spPr>
          <a:xfrm>
            <a:off x="838200" y="626108"/>
            <a:ext cx="10515600" cy="1064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CRT Muzzles Good Teachers</a:t>
            </a:r>
            <a:endParaRPr>
              <a:solidFill>
                <a:srgbClr val="003152"/>
              </a:solidFill>
              <a:latin typeface="DM Serif Display"/>
              <a:ea typeface="DM Serif Display"/>
              <a:cs typeface="DM Serif Display"/>
              <a:sym typeface="DM Serif Display"/>
            </a:endParaRPr>
          </a:p>
        </p:txBody>
      </p:sp>
      <p:sp>
        <p:nvSpPr>
          <p:cNvPr id="180" name="Google Shape;180;p18"/>
          <p:cNvSpPr txBox="1"/>
          <p:nvPr>
            <p:ph idx="1" type="body"/>
          </p:nvPr>
        </p:nvSpPr>
        <p:spPr>
          <a:xfrm>
            <a:off x="308919" y="1841157"/>
            <a:ext cx="11627708" cy="5016842"/>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CRT advocates in education bureaucracies and teachers’ unions force good teachers to use Critical Race Theory and action civics. Civics reformers can only give these teachers an excuse to resist outside pressure by taking over school boards and passing state laws.</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Teachers Union Vows to Support Critical Race Theory Against Parents' wishes</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https://www.freedomworks.org/content/wall-shame-teachers-union-vows-support-critical-race-theory-against-parents-wishes</a:t>
            </a:r>
            <a:endParaRPr sz="1800" u="sng">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sz="1800">
              <a:solidFill>
                <a:srgbClr val="5E696C"/>
              </a:solidFill>
              <a:latin typeface="Lato Light"/>
              <a:ea typeface="Lato Light"/>
              <a:cs typeface="Lato Light"/>
              <a:sym typeface="Lato Light"/>
            </a:endParaRPr>
          </a:p>
        </p:txBody>
      </p:sp>
      <p:sp>
        <p:nvSpPr>
          <p:cNvPr id="181" name="Google Shape;181;p18"/>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a:t>
            </a:r>
            <a:r>
              <a:rPr lang="en-US" sz="1800">
                <a:solidFill>
                  <a:srgbClr val="5E696C"/>
                </a:solidFill>
                <a:latin typeface="Lato Light"/>
                <a:ea typeface="Lato Light"/>
                <a:cs typeface="Lato Light"/>
                <a:sym typeface="Lato Light"/>
              </a:rPr>
              <a:t>Consequences</a:t>
            </a:r>
            <a:endParaRPr>
              <a:solidFill>
                <a:srgbClr val="5E696C"/>
              </a:solidFill>
              <a:latin typeface="Lato Light"/>
              <a:ea typeface="Lato Light"/>
              <a:cs typeface="Lato Light"/>
              <a:sym typeface="Lato Light"/>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19"/>
          <p:cNvSpPr txBox="1"/>
          <p:nvPr>
            <p:ph type="title"/>
          </p:nvPr>
        </p:nvSpPr>
        <p:spPr>
          <a:xfrm>
            <a:off x="838200" y="571346"/>
            <a:ext cx="10515600" cy="1119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CRT: Slanders Opponents</a:t>
            </a:r>
            <a:endParaRPr>
              <a:solidFill>
                <a:srgbClr val="003152"/>
              </a:solidFill>
              <a:latin typeface="DM Serif Display"/>
              <a:ea typeface="DM Serif Display"/>
              <a:cs typeface="DM Serif Display"/>
              <a:sym typeface="DM Serif Display"/>
            </a:endParaRPr>
          </a:p>
        </p:txBody>
      </p:sp>
      <p:sp>
        <p:nvSpPr>
          <p:cNvPr id="187" name="Google Shape;187;p19"/>
          <p:cNvSpPr txBox="1"/>
          <p:nvPr>
            <p:ph idx="1" type="body"/>
          </p:nvPr>
        </p:nvSpPr>
        <p:spPr>
          <a:xfrm>
            <a:off x="321276" y="1779373"/>
            <a:ext cx="11590638" cy="5078625"/>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CRT educators slander all opposition to their radical agenda as “racism” and “white supremacy.” These insults are meant to silence criticism, not to welcome a fair-minded discussion. Opponents of CRT should expect these insults, but should not fear them. They reveal that CRT educators have no real arguments.</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8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latin typeface="Lato Light"/>
                <a:ea typeface="Lato Light"/>
                <a:cs typeface="Lato Light"/>
                <a:sym typeface="Lato Light"/>
              </a:rPr>
              <a:t>Vox cries ‘racism’ to opponents of Critical Race Theory</a:t>
            </a:r>
            <a:endParaRPr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https://www.aim.org/aim-column/vox-cries-racism-to-opponents-of-critical-race-theory/</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sz="1800">
              <a:latin typeface="Lato Light"/>
              <a:ea typeface="Lato Light"/>
              <a:cs typeface="Lato Light"/>
              <a:sym typeface="Lato Light"/>
            </a:endParaRPr>
          </a:p>
        </p:txBody>
      </p:sp>
      <p:sp>
        <p:nvSpPr>
          <p:cNvPr id="188" name="Google Shape;188;p19"/>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a:t>
            </a:r>
            <a:r>
              <a:rPr lang="en-US" sz="1800">
                <a:solidFill>
                  <a:srgbClr val="5E696C"/>
                </a:solidFill>
                <a:latin typeface="Lato Light"/>
                <a:ea typeface="Lato Light"/>
                <a:cs typeface="Lato Light"/>
                <a:sym typeface="Lato Light"/>
              </a:rPr>
              <a:t>Consequences</a:t>
            </a:r>
            <a:endParaRPr>
              <a:solidFill>
                <a:srgbClr val="5E696C"/>
              </a:solidFill>
              <a:latin typeface="Lato Light"/>
              <a:ea typeface="Lato Light"/>
              <a:cs typeface="Lato Light"/>
              <a:sym typeface="Lato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2"/>
          <p:cNvSpPr txBox="1"/>
          <p:nvPr>
            <p:ph type="title"/>
          </p:nvPr>
        </p:nvSpPr>
        <p:spPr>
          <a:xfrm>
            <a:off x="1194800" y="611349"/>
            <a:ext cx="10198800" cy="1086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Social Justice Theory</a:t>
            </a:r>
            <a:endParaRPr>
              <a:solidFill>
                <a:srgbClr val="003152"/>
              </a:solidFill>
              <a:latin typeface="DM Serif Display"/>
              <a:ea typeface="DM Serif Display"/>
              <a:cs typeface="DM Serif Display"/>
              <a:sym typeface="DM Serif Display"/>
            </a:endParaRPr>
          </a:p>
        </p:txBody>
      </p:sp>
      <p:sp>
        <p:nvSpPr>
          <p:cNvPr id="68" name="Google Shape;68;p2"/>
          <p:cNvSpPr txBox="1"/>
          <p:nvPr>
            <p:ph idx="1" type="body"/>
          </p:nvPr>
        </p:nvSpPr>
        <p:spPr>
          <a:xfrm>
            <a:off x="342275" y="1940000"/>
            <a:ext cx="11594400" cy="49179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sz="1800">
                <a:latin typeface="Lato"/>
                <a:ea typeface="Lato"/>
                <a:cs typeface="Lato"/>
                <a:sym typeface="Lato"/>
              </a:rPr>
              <a:t>Social Justice Theory teaches that America is an oppressive regime and that Americans must dedicate every aspect of life to liberating America. Any disparity in outcome between any group of Americans proves America is oppressive. All disparities in outcome between different groups of Americans must be eliminated.</a:t>
            </a:r>
            <a:endParaRPr sz="1800">
              <a:latin typeface="Lato"/>
              <a:ea typeface="Lato"/>
              <a:cs typeface="Lato"/>
              <a:sym typeface="Lato"/>
            </a:endParaRPr>
          </a:p>
          <a:p>
            <a:pPr indent="-50800" lvl="0" marL="228600" rtl="0" algn="l">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rPr lang="en-US">
                <a:solidFill>
                  <a:srgbClr val="003152"/>
                </a:solidFill>
                <a:highlight>
                  <a:srgbClr val="FFFFFF"/>
                </a:highlight>
                <a:latin typeface="DM Serif Display"/>
                <a:ea typeface="DM Serif Display"/>
                <a:cs typeface="DM Serif Display"/>
                <a:sym typeface="DM Serif Display"/>
              </a:rPr>
              <a:t>More Information</a:t>
            </a:r>
            <a:endParaRPr>
              <a:solidFill>
                <a:srgbClr val="003152"/>
              </a:solidFill>
              <a:highlight>
                <a:srgbClr val="FFFFFF"/>
              </a:highlight>
              <a:latin typeface="DM Serif Display"/>
              <a:ea typeface="DM Serif Display"/>
              <a:cs typeface="DM Serif Display"/>
              <a:sym typeface="DM Serif Display"/>
            </a:endParaRPr>
          </a:p>
          <a:p>
            <a:pPr indent="0" lvl="0" marL="0" rtl="0" algn="ctr">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i="1" lang="en-US" sz="1800">
                <a:latin typeface="Lato Light"/>
                <a:ea typeface="Lato Light"/>
                <a:cs typeface="Lato Light"/>
                <a:sym typeface="Lato Light"/>
              </a:rPr>
              <a:t>Social Justice Education in America</a:t>
            </a:r>
            <a:endParaRPr sz="1800">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https://www.nas.org/reports/social-justice-education-in-america</a:t>
            </a:r>
            <a:endParaRPr sz="1800">
              <a:solidFill>
                <a:srgbClr val="7CBCB8"/>
              </a:solidFill>
              <a:latin typeface="Lato Light"/>
              <a:ea typeface="Lato Light"/>
              <a:cs typeface="Lato Light"/>
              <a:sym typeface="Lato Light"/>
            </a:endParaRPr>
          </a:p>
        </p:txBody>
      </p:sp>
      <p:sp>
        <p:nvSpPr>
          <p:cNvPr id="69" name="Google Shape;69;p2"/>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Background</a:t>
            </a:r>
            <a:endParaRPr>
              <a:solidFill>
                <a:srgbClr val="5E696C"/>
              </a:solidFill>
              <a:latin typeface="Lato Light"/>
              <a:ea typeface="Lato Light"/>
              <a:cs typeface="Lato Light"/>
              <a:sym typeface="Lato Light"/>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0"/>
          <p:cNvSpPr txBox="1"/>
          <p:nvPr>
            <p:ph type="title"/>
          </p:nvPr>
        </p:nvSpPr>
        <p:spPr>
          <a:xfrm>
            <a:off x="838200" y="575334"/>
            <a:ext cx="10515600" cy="1115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Remove Critical Race Theory and Action Civics</a:t>
            </a:r>
            <a:endParaRPr>
              <a:solidFill>
                <a:srgbClr val="003152"/>
              </a:solidFill>
              <a:latin typeface="DM Serif Display"/>
              <a:ea typeface="DM Serif Display"/>
              <a:cs typeface="DM Serif Display"/>
              <a:sym typeface="DM Serif Display"/>
            </a:endParaRPr>
          </a:p>
        </p:txBody>
      </p:sp>
      <p:sp>
        <p:nvSpPr>
          <p:cNvPr id="194" name="Google Shape;194;p20"/>
          <p:cNvSpPr txBox="1"/>
          <p:nvPr>
            <p:ph idx="1" type="body"/>
          </p:nvPr>
        </p:nvSpPr>
        <p:spPr>
          <a:xfrm>
            <a:off x="247135" y="1779374"/>
            <a:ext cx="11689492" cy="507862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Parents, taxpayers, and all citizens must act to remove Social Justice Education from the public schools. They must act first to remove Critical Race Theory and action civics. They must act at the local level, at the state level, and at the national level.</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8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Why America needs to ban critical race theory in schools</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https://nypost.com/2021/07/04/why-america-needs-to-ban-critical-race-theory-in-schools/</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Why We Need a Civics Alliance</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600"/>
              <a:buNone/>
            </a:pPr>
            <a:r>
              <a:rPr lang="en-US" sz="1800" u="sng">
                <a:solidFill>
                  <a:srgbClr val="7CBCB8"/>
                </a:solidFill>
                <a:latin typeface="Lato Light"/>
                <a:ea typeface="Lato Light"/>
                <a:cs typeface="Lato Light"/>
                <a:sym typeface="Lato Light"/>
                <a:hlinkClick r:id="rId4">
                  <a:extLst>
                    <a:ext uri="{A12FA001-AC4F-418D-AE19-62706E023703}">
                      <ahyp:hlinkClr val="tx"/>
                    </a:ext>
                  </a:extLst>
                </a:hlinkClick>
              </a:rPr>
              <a:t>https://www.nas.org/blogs/article/nas-announces-the-civics-alliance</a:t>
            </a:r>
            <a:endParaRPr sz="1800">
              <a:solidFill>
                <a:srgbClr val="7CBCB8"/>
              </a:solidFill>
              <a:latin typeface="Lato Light"/>
              <a:ea typeface="Lato Light"/>
              <a:cs typeface="Lato Light"/>
              <a:sym typeface="Lato Light"/>
            </a:endParaRPr>
          </a:p>
        </p:txBody>
      </p:sp>
      <p:sp>
        <p:nvSpPr>
          <p:cNvPr id="195" name="Google Shape;195;p20"/>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Grassroots Action</a:t>
            </a:r>
            <a:endParaRPr>
              <a:solidFill>
                <a:srgbClr val="5E696C"/>
              </a:solidFill>
              <a:latin typeface="Lato Light"/>
              <a:ea typeface="Lato Light"/>
              <a:cs typeface="Lato Light"/>
              <a:sym typeface="Lato 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1"/>
          <p:cNvSpPr txBox="1"/>
          <p:nvPr>
            <p:ph type="title"/>
          </p:nvPr>
        </p:nvSpPr>
        <p:spPr>
          <a:xfrm>
            <a:off x="838200" y="369332"/>
            <a:ext cx="10515600" cy="169068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Educate and Organize</a:t>
            </a:r>
            <a:endParaRPr>
              <a:solidFill>
                <a:srgbClr val="003152"/>
              </a:solidFill>
              <a:latin typeface="DM Serif Display"/>
              <a:ea typeface="DM Serif Display"/>
              <a:cs typeface="DM Serif Display"/>
              <a:sym typeface="DM Serif Display"/>
            </a:endParaRPr>
          </a:p>
        </p:txBody>
      </p:sp>
      <p:sp>
        <p:nvSpPr>
          <p:cNvPr id="201" name="Google Shape;201;p21"/>
          <p:cNvSpPr txBox="1"/>
          <p:nvPr>
            <p:ph idx="1" type="body"/>
          </p:nvPr>
        </p:nvSpPr>
        <p:spPr>
          <a:xfrm>
            <a:off x="321275" y="1791730"/>
            <a:ext cx="11615351" cy="5066269"/>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latin typeface="Lato"/>
                <a:ea typeface="Lato"/>
                <a:cs typeface="Lato"/>
                <a:sym typeface="Lato"/>
              </a:rPr>
              <a:t>Civics reformers need to educate and organize their friends and neighbors. They need to found Facebook groups, forward memes, gather information, follow and track state bills, and knock on doors. They must work to make their fellow Americans aware of the danger posed by Critical Race Theory and action civics and willing to resist them.</a:t>
            </a:r>
            <a:endParaRPr sz="1800">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Fighting Critical Race Theory, One Door at a Time</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6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https://americanmind.org/memo/fighting-critical-race-theory-one-door-at-a-time/</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Parents Defending Education: Engage</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400"/>
              <a:buNone/>
            </a:pPr>
            <a:r>
              <a:rPr lang="en-US" sz="1800" u="sng">
                <a:solidFill>
                  <a:srgbClr val="7CBCB8"/>
                </a:solidFill>
                <a:latin typeface="Lato Light"/>
                <a:ea typeface="Lato Light"/>
                <a:cs typeface="Lato Light"/>
                <a:sym typeface="Lato Light"/>
                <a:hlinkClick r:id="rId4">
                  <a:extLst>
                    <a:ext uri="{A12FA001-AC4F-418D-AE19-62706E023703}">
                      <ahyp:hlinkClr val="tx"/>
                    </a:ext>
                  </a:extLst>
                </a:hlinkClick>
              </a:rPr>
              <a:t>https://defendinged.org/engage/</a:t>
            </a:r>
            <a:r>
              <a:rPr lang="en-US" sz="1800">
                <a:solidFill>
                  <a:srgbClr val="7CBCB8"/>
                </a:solidFill>
                <a:latin typeface="Lato Light"/>
                <a:ea typeface="Lato Light"/>
                <a:cs typeface="Lato Light"/>
                <a:sym typeface="Lato Light"/>
              </a:rPr>
              <a:t> </a:t>
            </a:r>
            <a:endParaRPr sz="1800">
              <a:solidFill>
                <a:srgbClr val="7CBCB8"/>
              </a:solidFill>
              <a:latin typeface="Lato Light"/>
              <a:ea typeface="Lato Light"/>
              <a:cs typeface="Lato Light"/>
              <a:sym typeface="Lato Light"/>
            </a:endParaRPr>
          </a:p>
        </p:txBody>
      </p:sp>
      <p:sp>
        <p:nvSpPr>
          <p:cNvPr id="202" name="Google Shape;202;p21"/>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Grassroots Action</a:t>
            </a:r>
            <a:endParaRPr>
              <a:solidFill>
                <a:srgbClr val="5E696C"/>
              </a:solidFill>
              <a:latin typeface="Lato Light"/>
              <a:ea typeface="Lato Light"/>
              <a:cs typeface="Lato Light"/>
              <a:sym typeface="Lato Light"/>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2"/>
          <p:cNvSpPr txBox="1"/>
          <p:nvPr>
            <p:ph type="title"/>
          </p:nvPr>
        </p:nvSpPr>
        <p:spPr>
          <a:xfrm>
            <a:off x="838200" y="621100"/>
            <a:ext cx="10515600" cy="14388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Learn CRT Language</a:t>
            </a:r>
            <a:endParaRPr>
              <a:solidFill>
                <a:srgbClr val="003152"/>
              </a:solidFill>
              <a:latin typeface="DM Serif Display"/>
              <a:ea typeface="DM Serif Display"/>
              <a:cs typeface="DM Serif Display"/>
              <a:sym typeface="DM Serif Display"/>
            </a:endParaRPr>
          </a:p>
        </p:txBody>
      </p:sp>
      <p:sp>
        <p:nvSpPr>
          <p:cNvPr id="208" name="Google Shape;208;p22"/>
          <p:cNvSpPr txBox="1"/>
          <p:nvPr>
            <p:ph idx="1" type="body"/>
          </p:nvPr>
        </p:nvSpPr>
        <p:spPr>
          <a:xfrm>
            <a:off x="321275" y="1791730"/>
            <a:ext cx="11615400" cy="5066400"/>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latin typeface="Lato"/>
                <a:ea typeface="Lato"/>
                <a:cs typeface="Lato"/>
                <a:sym typeface="Lato"/>
              </a:rPr>
              <a:t>CRT advocates use words such as “equity” and “inclusion” to disguise a radical agenda. Civics reformers must learn what these words really mean and be able to explain them to their friends and neighbors.</a:t>
            </a:r>
            <a:endParaRPr sz="1800">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Responding to Social Justice Rhetoric</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i="1"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https://www.oregonscholars.org/wp-content/uploads/Cheat-Sheet.png</a:t>
            </a:r>
            <a:r>
              <a:rPr i="1" lang="en-US" sz="1800">
                <a:solidFill>
                  <a:srgbClr val="7CBCB8"/>
                </a:solidFill>
                <a:latin typeface="Lato Light"/>
                <a:ea typeface="Lato Light"/>
                <a:cs typeface="Lato Light"/>
                <a:sym typeface="Lato Light"/>
              </a:rPr>
              <a:t> </a:t>
            </a:r>
            <a:endParaRPr sz="1800">
              <a:solidFill>
                <a:srgbClr val="7CBCB8"/>
              </a:solidFill>
              <a:latin typeface="Lato Light"/>
              <a:ea typeface="Lato Light"/>
              <a:cs typeface="Lato Light"/>
              <a:sym typeface="Lato Light"/>
            </a:endParaRPr>
          </a:p>
        </p:txBody>
      </p:sp>
      <p:sp>
        <p:nvSpPr>
          <p:cNvPr id="209" name="Google Shape;209;p22"/>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Grassroots Action</a:t>
            </a:r>
            <a:endParaRPr>
              <a:solidFill>
                <a:srgbClr val="5E696C"/>
              </a:solidFill>
              <a:latin typeface="Lato Light"/>
              <a:ea typeface="Lato Light"/>
              <a:cs typeface="Lato Light"/>
              <a:sym typeface="Lato Light"/>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3"/>
          <p:cNvSpPr txBox="1"/>
          <p:nvPr>
            <p:ph type="title"/>
          </p:nvPr>
        </p:nvSpPr>
        <p:spPr>
          <a:xfrm>
            <a:off x="838200" y="652925"/>
            <a:ext cx="10515600" cy="1037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Attend School Board Meetings</a:t>
            </a:r>
            <a:endParaRPr>
              <a:solidFill>
                <a:srgbClr val="003152"/>
              </a:solidFill>
              <a:latin typeface="DM Serif Display"/>
              <a:ea typeface="DM Serif Display"/>
              <a:cs typeface="DM Serif Display"/>
              <a:sym typeface="DM Serif Display"/>
            </a:endParaRPr>
          </a:p>
        </p:txBody>
      </p:sp>
      <p:sp>
        <p:nvSpPr>
          <p:cNvPr id="215" name="Google Shape;215;p23"/>
          <p:cNvSpPr txBox="1"/>
          <p:nvPr>
            <p:ph idx="1" type="body"/>
          </p:nvPr>
        </p:nvSpPr>
        <p:spPr>
          <a:xfrm>
            <a:off x="407773" y="1690689"/>
            <a:ext cx="11491784" cy="5167309"/>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Civics reformers need to attend school board meetings. They need to bring their friends and neighbors. They must express their opposition to Critical Race Theory and action civics and demand that the school board remove them from the schools. They must demand that the school districts provide proof that they have removed them.</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8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How to Speak to your School Board</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https://defendinged.org/resources/how-to-speak-to-your-school-board/</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i="1" sz="1800">
              <a:solidFill>
                <a:srgbClr val="5E696C"/>
              </a:solidFill>
              <a:latin typeface="Lato Light"/>
              <a:ea typeface="Lato Light"/>
              <a:cs typeface="Lato Light"/>
              <a:sym typeface="Lato Light"/>
            </a:endParaRPr>
          </a:p>
        </p:txBody>
      </p:sp>
      <p:sp>
        <p:nvSpPr>
          <p:cNvPr id="216" name="Google Shape;216;p23"/>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Grassroots Action</a:t>
            </a:r>
            <a:endParaRPr>
              <a:solidFill>
                <a:srgbClr val="5E696C"/>
              </a:solidFill>
              <a:latin typeface="Lato Light"/>
              <a:ea typeface="Lato Light"/>
              <a:cs typeface="Lato Light"/>
              <a:sym typeface="Lato Light"/>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24"/>
          <p:cNvSpPr txBox="1"/>
          <p:nvPr>
            <p:ph type="title"/>
          </p:nvPr>
        </p:nvSpPr>
        <p:spPr>
          <a:xfrm>
            <a:off x="838200" y="581509"/>
            <a:ext cx="10515600" cy="1109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t>At Least One Reformer at Each Meeting</a:t>
            </a:r>
            <a:endParaRPr/>
          </a:p>
        </p:txBody>
      </p:sp>
      <p:sp>
        <p:nvSpPr>
          <p:cNvPr id="222" name="Google Shape;222;p24"/>
          <p:cNvSpPr txBox="1"/>
          <p:nvPr>
            <p:ph idx="1" type="body"/>
          </p:nvPr>
        </p:nvSpPr>
        <p:spPr>
          <a:xfrm>
            <a:off x="308919" y="1791730"/>
            <a:ext cx="11640065" cy="5066269"/>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Ordinary citizens have busy lives, but civics reformers should make sure that some of them are present at each school board meeting. School boards cannot be allowed to make policy without civics reformers present to oppose them and report on their decisions.</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l">
              <a:lnSpc>
                <a:spcPct val="90000"/>
              </a:lnSpc>
              <a:spcBef>
                <a:spcPts val="1000"/>
              </a:spcBef>
              <a:spcAft>
                <a:spcPts val="1600"/>
              </a:spcAft>
              <a:buClr>
                <a:schemeClr val="dk1"/>
              </a:buClr>
              <a:buSzPts val="2800"/>
              <a:buNone/>
            </a:pPr>
            <a:r>
              <a:t/>
            </a:r>
            <a:endParaRPr/>
          </a:p>
        </p:txBody>
      </p:sp>
      <p:sp>
        <p:nvSpPr>
          <p:cNvPr id="223" name="Google Shape;223;p24"/>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Grassroots Action</a:t>
            </a:r>
            <a:endParaRPr>
              <a:solidFill>
                <a:srgbClr val="5E696C"/>
              </a:solidFill>
              <a:latin typeface="Lato Light"/>
              <a:ea typeface="Lato Light"/>
              <a:cs typeface="Lato Light"/>
              <a:sym typeface="Lato Light"/>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25"/>
          <p:cNvSpPr txBox="1"/>
          <p:nvPr>
            <p:ph type="title"/>
          </p:nvPr>
        </p:nvSpPr>
        <p:spPr>
          <a:xfrm>
            <a:off x="838200" y="623908"/>
            <a:ext cx="10515600" cy="10668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Run for School Boards</a:t>
            </a:r>
            <a:endParaRPr>
              <a:solidFill>
                <a:srgbClr val="003152"/>
              </a:solidFill>
              <a:latin typeface="DM Serif Display"/>
              <a:ea typeface="DM Serif Display"/>
              <a:cs typeface="DM Serif Display"/>
              <a:sym typeface="DM Serif Display"/>
            </a:endParaRPr>
          </a:p>
        </p:txBody>
      </p:sp>
      <p:sp>
        <p:nvSpPr>
          <p:cNvPr id="229" name="Google Shape;229;p25"/>
          <p:cNvSpPr txBox="1"/>
          <p:nvPr>
            <p:ph idx="1" type="body"/>
          </p:nvPr>
        </p:nvSpPr>
        <p:spPr>
          <a:xfrm>
            <a:off x="321275" y="1828799"/>
            <a:ext cx="11615351" cy="5029199"/>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t>Civics reformers need to run for school boards. They must organize campaigns and run on an explicit platform to remove Critical Race Theory and action civics from the schools. Civics reformers need to be in position to change school policy.</a:t>
            </a:r>
            <a:endParaRPr sz="1700"/>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School Boards: What to Do</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https://www.nas.org/civics-alliance/resources/local-policy</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sz="1800">
              <a:solidFill>
                <a:srgbClr val="5E696C"/>
              </a:solidFill>
              <a:latin typeface="Lato Light"/>
              <a:ea typeface="Lato Light"/>
              <a:cs typeface="Lato Light"/>
              <a:sym typeface="Lato Light"/>
            </a:endParaRPr>
          </a:p>
        </p:txBody>
      </p:sp>
      <p:sp>
        <p:nvSpPr>
          <p:cNvPr id="230" name="Google Shape;230;p25"/>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Grassroots Action</a:t>
            </a:r>
            <a:endParaRPr>
              <a:solidFill>
                <a:srgbClr val="5E696C"/>
              </a:solidFill>
              <a:latin typeface="Lato Light"/>
              <a:ea typeface="Lato Light"/>
              <a:cs typeface="Lato Light"/>
              <a:sym typeface="Lato Light"/>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6"/>
          <p:cNvSpPr txBox="1"/>
          <p:nvPr>
            <p:ph type="title"/>
          </p:nvPr>
        </p:nvSpPr>
        <p:spPr>
          <a:xfrm>
            <a:off x="838200" y="623908"/>
            <a:ext cx="10515600" cy="10668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School Board Members: Use Your Powers!</a:t>
            </a:r>
            <a:endParaRPr>
              <a:solidFill>
                <a:srgbClr val="003152"/>
              </a:solidFill>
              <a:latin typeface="DM Serif Display"/>
              <a:ea typeface="DM Serif Display"/>
              <a:cs typeface="DM Serif Display"/>
              <a:sym typeface="DM Serif Display"/>
            </a:endParaRPr>
          </a:p>
        </p:txBody>
      </p:sp>
      <p:sp>
        <p:nvSpPr>
          <p:cNvPr id="236" name="Google Shape;236;p26"/>
          <p:cNvSpPr txBox="1"/>
          <p:nvPr>
            <p:ph idx="1" type="body"/>
          </p:nvPr>
        </p:nvSpPr>
        <p:spPr>
          <a:xfrm>
            <a:off x="407773" y="1828801"/>
            <a:ext cx="11516497" cy="5029198"/>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Civics reformers need to work actively when they have been elected to school boards. They must attend every meeting and committee. CRT advocates in the schools bureaucracy will attempt to convince school board members that they can’t interfere with how the schools are run. School reformers must use their powers to require change.</a:t>
            </a:r>
            <a:endParaRPr sz="17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7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700">
                <a:solidFill>
                  <a:srgbClr val="5E696C"/>
                </a:solidFill>
                <a:latin typeface="Lato Light"/>
                <a:ea typeface="Lato Light"/>
                <a:cs typeface="Lato Light"/>
                <a:sym typeface="Lato Light"/>
              </a:rPr>
              <a:t>It’s Time to Get Involved in Your School Board</a:t>
            </a:r>
            <a:endParaRPr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700" u="sng">
                <a:solidFill>
                  <a:srgbClr val="7CBCB8"/>
                </a:solidFill>
                <a:latin typeface="Lato Light"/>
                <a:ea typeface="Lato Light"/>
                <a:cs typeface="Lato Light"/>
                <a:sym typeface="Lato Light"/>
                <a:hlinkClick r:id="rId3">
                  <a:extLst>
                    <a:ext uri="{A12FA001-AC4F-418D-AE19-62706E023703}">
                      <ahyp:hlinkClr val="tx"/>
                    </a:ext>
                  </a:extLst>
                </a:hlinkClick>
              </a:rPr>
              <a:t>https://defendinged.org/resources/its-time-to-get-involved-in-your-school-board/</a:t>
            </a:r>
            <a:endParaRPr sz="1700" u="sng">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sz="1700">
              <a:solidFill>
                <a:srgbClr val="5E696C"/>
              </a:solidFill>
              <a:latin typeface="Lato Light"/>
              <a:ea typeface="Lato Light"/>
              <a:cs typeface="Lato Light"/>
              <a:sym typeface="Lato Light"/>
            </a:endParaRPr>
          </a:p>
        </p:txBody>
      </p:sp>
      <p:sp>
        <p:nvSpPr>
          <p:cNvPr id="237" name="Google Shape;237;p26"/>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Grassroots Action</a:t>
            </a:r>
            <a:endParaRPr>
              <a:solidFill>
                <a:srgbClr val="5E696C"/>
              </a:solidFill>
              <a:latin typeface="Lato Light"/>
              <a:ea typeface="Lato Light"/>
              <a:cs typeface="Lato Light"/>
              <a:sym typeface="Lato Light"/>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27"/>
          <p:cNvSpPr txBox="1"/>
          <p:nvPr>
            <p:ph type="title"/>
          </p:nvPr>
        </p:nvSpPr>
        <p:spPr>
          <a:xfrm>
            <a:off x="838200" y="605796"/>
            <a:ext cx="10515600" cy="10848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Discipline Teachers Who Break the Law</a:t>
            </a:r>
            <a:endParaRPr>
              <a:solidFill>
                <a:srgbClr val="003152"/>
              </a:solidFill>
              <a:latin typeface="DM Serif Display"/>
              <a:ea typeface="DM Serif Display"/>
              <a:cs typeface="DM Serif Display"/>
              <a:sym typeface="DM Serif Display"/>
            </a:endParaRPr>
          </a:p>
        </p:txBody>
      </p:sp>
      <p:sp>
        <p:nvSpPr>
          <p:cNvPr id="243" name="Google Shape;243;p27"/>
          <p:cNvSpPr txBox="1"/>
          <p:nvPr>
            <p:ph idx="1" type="body"/>
          </p:nvPr>
        </p:nvSpPr>
        <p:spPr>
          <a:xfrm>
            <a:off x="383059" y="1816444"/>
            <a:ext cx="11541211" cy="504155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latin typeface="Lato"/>
                <a:ea typeface="Lato"/>
                <a:cs typeface="Lato"/>
                <a:sym typeface="Lato"/>
              </a:rPr>
              <a:t>CRT educators have announced that they will defy bans of Critical Race Theory and action civics. Civics reformers must be prepared to discipline and even fire teachers who insist on teaching Critical Race Theory and action civics.</a:t>
            </a:r>
            <a:endParaRPr sz="1800">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Thousands of teachers pledge to break anti-critical race theory laws</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https://nypost.com/2021/07/06/teachers-pledge-to-break-anti-critical-race-theory-laws/</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i="1"/>
          </a:p>
        </p:txBody>
      </p:sp>
      <p:sp>
        <p:nvSpPr>
          <p:cNvPr id="244" name="Google Shape;244;p27"/>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Grassroots Action</a:t>
            </a:r>
            <a:endParaRPr>
              <a:solidFill>
                <a:srgbClr val="5E696C"/>
              </a:solidFill>
              <a:latin typeface="Lato Light"/>
              <a:ea typeface="Lato Light"/>
              <a:cs typeface="Lato Light"/>
              <a:sym typeface="Lato Light"/>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28"/>
          <p:cNvSpPr txBox="1"/>
          <p:nvPr>
            <p:ph type="title"/>
          </p:nvPr>
        </p:nvSpPr>
        <p:spPr>
          <a:xfrm>
            <a:off x="838200" y="613758"/>
            <a:ext cx="10515600" cy="1077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Work at the State Level</a:t>
            </a:r>
            <a:endParaRPr>
              <a:solidFill>
                <a:srgbClr val="003152"/>
              </a:solidFill>
              <a:latin typeface="DM Serif Display"/>
              <a:ea typeface="DM Serif Display"/>
              <a:cs typeface="DM Serif Display"/>
              <a:sym typeface="DM Serif Display"/>
            </a:endParaRPr>
          </a:p>
        </p:txBody>
      </p:sp>
      <p:sp>
        <p:nvSpPr>
          <p:cNvPr id="250" name="Google Shape;250;p28"/>
          <p:cNvSpPr txBox="1"/>
          <p:nvPr>
            <p:ph idx="1" type="body"/>
          </p:nvPr>
        </p:nvSpPr>
        <p:spPr>
          <a:xfrm>
            <a:off x="420130" y="1816444"/>
            <a:ext cx="11504140" cy="504155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latin typeface="Lato"/>
                <a:ea typeface="Lato"/>
                <a:cs typeface="Lato"/>
                <a:sym typeface="Lato"/>
              </a:rPr>
              <a:t>Civics reformers must also work at the state level. State education departments impose Critical Race Theory by regulation, so local CRT advocates can claim that they are only obeying state mandates. State legislators must oversee the state education departments and pass laws to restrict Critical Race Theory and action civics.</a:t>
            </a:r>
            <a:endParaRPr sz="1700">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700" u="sng">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State Policy</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https://www.nas.org/civics-alliance/our-work/state-policy</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Model K-12 Civics Code</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400"/>
              <a:buNone/>
            </a:pPr>
            <a:r>
              <a:rPr lang="en-US" sz="1800" u="sng">
                <a:solidFill>
                  <a:srgbClr val="7CBCB8"/>
                </a:solidFill>
                <a:latin typeface="Lato Light"/>
                <a:ea typeface="Lato Light"/>
                <a:cs typeface="Lato Light"/>
                <a:sym typeface="Lato Light"/>
                <a:hlinkClick r:id="rId4">
                  <a:extLst>
                    <a:ext uri="{A12FA001-AC4F-418D-AE19-62706E023703}">
                      <ahyp:hlinkClr val="tx"/>
                    </a:ext>
                  </a:extLst>
                </a:hlinkClick>
              </a:rPr>
              <a:t>https://www.nas.org/civics-alliance/our-work/state-policy/model-civics-code</a:t>
            </a:r>
            <a:endParaRPr sz="1800">
              <a:solidFill>
                <a:srgbClr val="7CBCB8"/>
              </a:solidFill>
              <a:latin typeface="Lato Light"/>
              <a:ea typeface="Lato Light"/>
              <a:cs typeface="Lato Light"/>
              <a:sym typeface="Lato Light"/>
            </a:endParaRPr>
          </a:p>
          <a:p>
            <a:pPr indent="-50800" lvl="0" marL="228600" rtl="0" algn="l">
              <a:lnSpc>
                <a:spcPct val="90000"/>
              </a:lnSpc>
              <a:spcBef>
                <a:spcPts val="1000"/>
              </a:spcBef>
              <a:spcAft>
                <a:spcPts val="1600"/>
              </a:spcAft>
              <a:buClr>
                <a:schemeClr val="dk1"/>
              </a:buClr>
              <a:buSzPts val="2800"/>
              <a:buNone/>
            </a:pPr>
            <a:r>
              <a:t/>
            </a:r>
            <a:endParaRPr sz="1800">
              <a:solidFill>
                <a:srgbClr val="5E696C"/>
              </a:solidFill>
              <a:latin typeface="Lato Light"/>
              <a:ea typeface="Lato Light"/>
              <a:cs typeface="Lato Light"/>
              <a:sym typeface="Lato Light"/>
            </a:endParaRPr>
          </a:p>
        </p:txBody>
      </p:sp>
      <p:sp>
        <p:nvSpPr>
          <p:cNvPr id="251" name="Google Shape;251;p28"/>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Grassroots Action</a:t>
            </a:r>
            <a:endParaRPr>
              <a:solidFill>
                <a:srgbClr val="5E696C"/>
              </a:solidFill>
              <a:latin typeface="Lato Light"/>
              <a:ea typeface="Lato Light"/>
              <a:cs typeface="Lato Light"/>
              <a:sym typeface="Lato Light"/>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29"/>
          <p:cNvSpPr txBox="1"/>
          <p:nvPr>
            <p:ph type="title"/>
          </p:nvPr>
        </p:nvSpPr>
        <p:spPr>
          <a:xfrm>
            <a:off x="838200" y="605796"/>
            <a:ext cx="10515600" cy="10848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Work at the Federal Level</a:t>
            </a:r>
            <a:endParaRPr>
              <a:solidFill>
                <a:srgbClr val="003152"/>
              </a:solidFill>
              <a:latin typeface="DM Serif Display"/>
              <a:ea typeface="DM Serif Display"/>
              <a:cs typeface="DM Serif Display"/>
              <a:sym typeface="DM Serif Display"/>
            </a:endParaRPr>
          </a:p>
        </p:txBody>
      </p:sp>
      <p:sp>
        <p:nvSpPr>
          <p:cNvPr id="257" name="Google Shape;257;p29"/>
          <p:cNvSpPr txBox="1"/>
          <p:nvPr>
            <p:ph idx="1" type="body"/>
          </p:nvPr>
        </p:nvSpPr>
        <p:spPr>
          <a:xfrm>
            <a:off x="296561" y="1816443"/>
            <a:ext cx="11640065" cy="504155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Civics reformers must also work at the federal level. Bills such as the Civics Secures Democracy Act would steer billions of dollars to support action civics. Proposed U. S. Education Department rules would steer all history and civics grants toward Critical Race Theory and action civics. Senators and Representatives must oppose these bills and rules.</a:t>
            </a:r>
            <a:endParaRPr sz="17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7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latin typeface="Lato Light"/>
                <a:ea typeface="Lato Light"/>
                <a:cs typeface="Lato Light"/>
                <a:sym typeface="Lato Light"/>
              </a:rPr>
              <a:t>Federal Policy</a:t>
            </a:r>
            <a:endParaRPr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https://www.nas.org/civics-alliance/our-work/federal-policy</a:t>
            </a:r>
            <a:r>
              <a:rPr lang="en-US" sz="1800" u="sng">
                <a:solidFill>
                  <a:srgbClr val="7CBCB8"/>
                </a:solidFill>
                <a:latin typeface="Lato Light"/>
                <a:ea typeface="Lato Light"/>
                <a:cs typeface="Lato Light"/>
                <a:sym typeface="Lato Light"/>
              </a:rPr>
              <a:t> </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latin typeface="Lato Light"/>
                <a:ea typeface="Lato Light"/>
                <a:cs typeface="Lato Light"/>
                <a:sym typeface="Lato Light"/>
              </a:rPr>
              <a:t>Counterfeit Civics</a:t>
            </a:r>
            <a:endParaRPr sz="1800">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lang="en-US" sz="1800" u="sng">
                <a:solidFill>
                  <a:srgbClr val="7CBCB8"/>
                </a:solidFill>
                <a:latin typeface="Lato Light"/>
                <a:ea typeface="Lato Light"/>
                <a:cs typeface="Lato Light"/>
                <a:sym typeface="Lato Light"/>
                <a:hlinkClick r:id="rId4">
                  <a:extLst>
                    <a:ext uri="{A12FA001-AC4F-418D-AE19-62706E023703}">
                      <ahyp:hlinkClr val="tx"/>
                    </a:ext>
                  </a:extLst>
                </a:hlinkClick>
              </a:rPr>
              <a:t>https://www.nas.org/blogs/article/keeping-the-republic</a:t>
            </a:r>
            <a:r>
              <a:rPr lang="en-US" sz="1800">
                <a:solidFill>
                  <a:srgbClr val="7CBCB8"/>
                </a:solidFill>
                <a:latin typeface="Lato Light"/>
                <a:ea typeface="Lato Light"/>
                <a:cs typeface="Lato Light"/>
                <a:sym typeface="Lato Light"/>
              </a:rPr>
              <a:t> </a:t>
            </a:r>
            <a:endParaRPr sz="1800">
              <a:solidFill>
                <a:srgbClr val="7CBCB8"/>
              </a:solidFill>
              <a:latin typeface="Lato Light"/>
              <a:ea typeface="Lato Light"/>
              <a:cs typeface="Lato Light"/>
              <a:sym typeface="Lato Light"/>
            </a:endParaRPr>
          </a:p>
        </p:txBody>
      </p:sp>
      <p:sp>
        <p:nvSpPr>
          <p:cNvPr id="258" name="Google Shape;258;p29"/>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Grassroots Action</a:t>
            </a:r>
            <a:endParaRPr>
              <a:solidFill>
                <a:srgbClr val="5E696C"/>
              </a:solidFill>
              <a:latin typeface="Lato Light"/>
              <a:ea typeface="Lato Light"/>
              <a:cs typeface="Lato Light"/>
              <a:sym typeface="Lato 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3"/>
          <p:cNvSpPr txBox="1"/>
          <p:nvPr>
            <p:ph idx="1" type="body"/>
          </p:nvPr>
        </p:nvSpPr>
        <p:spPr>
          <a:xfrm>
            <a:off x="342275" y="1940000"/>
            <a:ext cx="11513100" cy="4979700"/>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Social Justice Activism works to liberate America from oppression by forming a coalition of politically mobilized groups defined by collective identities such as race and sex and by collective grievance. Social Justice Activists believe that any opposition to Social Justice Theory is immoral and work to silence it.</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solidFill>
                <a:srgbClr val="5E696C"/>
              </a:solidFill>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ctr">
              <a:lnSpc>
                <a:spcPct val="90000"/>
              </a:lnSpc>
              <a:spcBef>
                <a:spcPts val="1000"/>
              </a:spcBef>
              <a:spcAft>
                <a:spcPts val="0"/>
              </a:spcAft>
              <a:buClr>
                <a:schemeClr val="dk1"/>
              </a:buClr>
              <a:buSzPts val="2800"/>
              <a:buNone/>
            </a:pPr>
            <a:r>
              <a:t/>
            </a:r>
            <a:endParaRPr>
              <a:solidFill>
                <a:srgbClr val="5E696C"/>
              </a:solidFill>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Systemic Social Justice Activism on College Campuses</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https://www.frontpagemag.com/fpm/2021/04/systemic-social-justice-activism-college-campuses-jay-bergman/</a:t>
            </a:r>
            <a:endParaRPr i="1"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1600"/>
              </a:spcAft>
              <a:buClr>
                <a:schemeClr val="dk1"/>
              </a:buClr>
              <a:buSzPts val="2800"/>
              <a:buNone/>
            </a:pPr>
            <a:r>
              <a:t/>
            </a:r>
            <a:endParaRPr/>
          </a:p>
        </p:txBody>
      </p:sp>
      <p:sp>
        <p:nvSpPr>
          <p:cNvPr id="75" name="Google Shape;75;p3"/>
          <p:cNvSpPr txBox="1"/>
          <p:nvPr>
            <p:ph type="title"/>
          </p:nvPr>
        </p:nvSpPr>
        <p:spPr>
          <a:xfrm>
            <a:off x="838200" y="613150"/>
            <a:ext cx="10515600" cy="1077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Social Justice Activism</a:t>
            </a:r>
            <a:endParaRPr>
              <a:solidFill>
                <a:srgbClr val="003152"/>
              </a:solidFill>
              <a:latin typeface="DM Serif Display"/>
              <a:ea typeface="DM Serif Display"/>
              <a:cs typeface="DM Serif Display"/>
              <a:sym typeface="DM Serif Display"/>
            </a:endParaRPr>
          </a:p>
        </p:txBody>
      </p:sp>
      <p:sp>
        <p:nvSpPr>
          <p:cNvPr id="76" name="Google Shape;76;p3"/>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Background</a:t>
            </a:r>
            <a:endParaRPr>
              <a:solidFill>
                <a:srgbClr val="5E696C"/>
              </a:solidFill>
              <a:latin typeface="Lato Light"/>
              <a:ea typeface="Lato Light"/>
              <a:cs typeface="Lato Light"/>
              <a:sym typeface="Lato Light"/>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30"/>
          <p:cNvSpPr txBox="1"/>
          <p:nvPr>
            <p:ph type="title"/>
          </p:nvPr>
        </p:nvSpPr>
        <p:spPr>
          <a:xfrm>
            <a:off x="838200" y="575334"/>
            <a:ext cx="10515600" cy="1115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Give Citizens Tools to Use</a:t>
            </a:r>
            <a:endParaRPr>
              <a:solidFill>
                <a:srgbClr val="003152"/>
              </a:solidFill>
              <a:latin typeface="DM Serif Display"/>
              <a:ea typeface="DM Serif Display"/>
              <a:cs typeface="DM Serif Display"/>
              <a:sym typeface="DM Serif Display"/>
            </a:endParaRPr>
          </a:p>
        </p:txBody>
      </p:sp>
      <p:sp>
        <p:nvSpPr>
          <p:cNvPr id="264" name="Google Shape;264;p30"/>
          <p:cNvSpPr txBox="1"/>
          <p:nvPr>
            <p:ph idx="1" type="body"/>
          </p:nvPr>
        </p:nvSpPr>
        <p:spPr>
          <a:xfrm>
            <a:off x="370703" y="1779374"/>
            <a:ext cx="11541211" cy="507862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Civics reformers should work urgently on several reforms at the local and state level that will have the greatest effect to restrict Critical Race Theory and action civics. These reforms focus on giving tools to citizens to resist CRT advocates.</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800" u="sng">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State Policy</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https://www.nas.org/civics-alliance/our-work/state-policy</a:t>
            </a:r>
            <a:r>
              <a:rPr lang="en-US" sz="1800">
                <a:solidFill>
                  <a:srgbClr val="7CBCB8"/>
                </a:solidFill>
                <a:latin typeface="Lato Light"/>
                <a:ea typeface="Lato Light"/>
                <a:cs typeface="Lato Light"/>
                <a:sym typeface="Lato Light"/>
              </a:rPr>
              <a:t> </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Local Policy</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lang="en-US" sz="1800" u="sng">
                <a:solidFill>
                  <a:srgbClr val="7CBCB8"/>
                </a:solidFill>
                <a:latin typeface="Lato Light"/>
                <a:ea typeface="Lato Light"/>
                <a:cs typeface="Lato Light"/>
                <a:sym typeface="Lato Light"/>
                <a:hlinkClick r:id="rId4">
                  <a:extLst>
                    <a:ext uri="{A12FA001-AC4F-418D-AE19-62706E023703}">
                      <ahyp:hlinkClr val="tx"/>
                    </a:ext>
                  </a:extLst>
                </a:hlinkClick>
              </a:rPr>
              <a:t>https://www.nas.org/civics-alliance/our-work/local-policy</a:t>
            </a:r>
            <a:endParaRPr sz="1800">
              <a:solidFill>
                <a:srgbClr val="7CBCB8"/>
              </a:solidFill>
              <a:latin typeface="Lato Light"/>
              <a:ea typeface="Lato Light"/>
              <a:cs typeface="Lato Light"/>
              <a:sym typeface="Lato Light"/>
            </a:endParaRPr>
          </a:p>
        </p:txBody>
      </p:sp>
      <p:sp>
        <p:nvSpPr>
          <p:cNvPr id="265" name="Google Shape;265;p30"/>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Grassroots Action</a:t>
            </a:r>
            <a:endParaRPr>
              <a:solidFill>
                <a:srgbClr val="5E696C"/>
              </a:solidFill>
              <a:latin typeface="Lato Light"/>
              <a:ea typeface="Lato Light"/>
              <a:cs typeface="Lato Light"/>
              <a:sym typeface="Lato Light"/>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31"/>
          <p:cNvSpPr txBox="1"/>
          <p:nvPr>
            <p:ph type="title"/>
          </p:nvPr>
        </p:nvSpPr>
        <p:spPr>
          <a:xfrm>
            <a:off x="838200" y="589458"/>
            <a:ext cx="10515600" cy="1101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Partisanship Out of Civics Act (POCA)</a:t>
            </a:r>
            <a:endParaRPr>
              <a:solidFill>
                <a:srgbClr val="003152"/>
              </a:solidFill>
              <a:latin typeface="DM Serif Display"/>
              <a:ea typeface="DM Serif Display"/>
              <a:cs typeface="DM Serif Display"/>
              <a:sym typeface="DM Serif Display"/>
            </a:endParaRPr>
          </a:p>
        </p:txBody>
      </p:sp>
      <p:sp>
        <p:nvSpPr>
          <p:cNvPr id="271" name="Google Shape;271;p31"/>
          <p:cNvSpPr txBox="1"/>
          <p:nvPr>
            <p:ph idx="1" type="body"/>
          </p:nvPr>
        </p:nvSpPr>
        <p:spPr>
          <a:xfrm>
            <a:off x="296561" y="1791731"/>
            <a:ext cx="11640065" cy="5066268"/>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State legislators should forbid schools to use Critical Race Theory or action civics. The model Partisanship Out of Civics Act (POCA) provides the best language. A POCA bill has already become law in Texas. POCA restrains local CRT advocates and stops bureaucrats from taking federal money to forward CRT and action civics.</a:t>
            </a:r>
            <a:endParaRPr sz="17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7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700">
                <a:solidFill>
                  <a:srgbClr val="5E696C"/>
                </a:solidFill>
                <a:latin typeface="Lato Light"/>
                <a:ea typeface="Lato Light"/>
                <a:cs typeface="Lato Light"/>
                <a:sym typeface="Lato Light"/>
              </a:rPr>
              <a:t>Partisanship Out of Civics Act</a:t>
            </a:r>
            <a:endParaRPr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lang="en-US" sz="1700" u="sng">
                <a:solidFill>
                  <a:srgbClr val="7CBCB8"/>
                </a:solidFill>
                <a:latin typeface="Lato Light"/>
                <a:ea typeface="Lato Light"/>
                <a:cs typeface="Lato Light"/>
                <a:sym typeface="Lato Light"/>
                <a:hlinkClick r:id="rId3">
                  <a:extLst>
                    <a:ext uri="{A12FA001-AC4F-418D-AE19-62706E023703}">
                      <ahyp:hlinkClr val="tx"/>
                    </a:ext>
                  </a:extLst>
                </a:hlinkClick>
              </a:rPr>
              <a:t>https://www.nas.org/blogs/article/the-partisanship-out-of-civics-act</a:t>
            </a:r>
            <a:r>
              <a:rPr lang="en-US" sz="1700">
                <a:solidFill>
                  <a:srgbClr val="7CBCB8"/>
                </a:solidFill>
                <a:latin typeface="Lato Light"/>
                <a:ea typeface="Lato Light"/>
                <a:cs typeface="Lato Light"/>
                <a:sym typeface="Lato Light"/>
              </a:rPr>
              <a:t> </a:t>
            </a:r>
            <a:endParaRPr sz="1700">
              <a:solidFill>
                <a:srgbClr val="7CBCB8"/>
              </a:solidFill>
              <a:latin typeface="Lato Light"/>
              <a:ea typeface="Lato Light"/>
              <a:cs typeface="Lato Light"/>
              <a:sym typeface="Lato Light"/>
            </a:endParaRPr>
          </a:p>
        </p:txBody>
      </p:sp>
      <p:sp>
        <p:nvSpPr>
          <p:cNvPr id="272" name="Google Shape;272;p31"/>
          <p:cNvSpPr txBox="1"/>
          <p:nvPr/>
        </p:nvSpPr>
        <p:spPr>
          <a:xfrm>
            <a:off x="9236975" y="87500"/>
            <a:ext cx="2955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State Legislature Action</a:t>
            </a:r>
            <a:endParaRPr>
              <a:solidFill>
                <a:srgbClr val="5E696C"/>
              </a:solidFill>
              <a:latin typeface="Lato Light"/>
              <a:ea typeface="Lato Light"/>
              <a:cs typeface="Lato Light"/>
              <a:sym typeface="Lato Light"/>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32"/>
          <p:cNvSpPr txBox="1"/>
          <p:nvPr>
            <p:ph type="title"/>
          </p:nvPr>
        </p:nvSpPr>
        <p:spPr>
          <a:xfrm>
            <a:off x="838200" y="619933"/>
            <a:ext cx="10515600" cy="1070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Prohibit CRT and Action Civics</a:t>
            </a:r>
            <a:endParaRPr>
              <a:solidFill>
                <a:srgbClr val="003152"/>
              </a:solidFill>
              <a:latin typeface="DM Serif Display"/>
              <a:ea typeface="DM Serif Display"/>
              <a:cs typeface="DM Serif Display"/>
              <a:sym typeface="DM Serif Display"/>
            </a:endParaRPr>
          </a:p>
        </p:txBody>
      </p:sp>
      <p:sp>
        <p:nvSpPr>
          <p:cNvPr id="278" name="Google Shape;278;p32"/>
          <p:cNvSpPr txBox="1"/>
          <p:nvPr>
            <p:ph idx="1" type="body"/>
          </p:nvPr>
        </p:nvSpPr>
        <p:spPr>
          <a:xfrm>
            <a:off x="333632" y="1828799"/>
            <a:ext cx="11578282" cy="5029199"/>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The school board should prohibit the use of any material that forwards Critical Race Theory or action civics. Use the POCA language as a model. Provide means for whistleblowers to report to the school board. Set penalties for administrators and teachers who refuse to comply. Make sure the school board has the ability to enforce these rules.</a:t>
            </a:r>
            <a:endParaRPr sz="17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700">
                <a:solidFill>
                  <a:srgbClr val="5E696C"/>
                </a:solidFill>
                <a:latin typeface="Lato Light"/>
                <a:ea typeface="Lato Light"/>
                <a:cs typeface="Lato Light"/>
                <a:sym typeface="Lato Light"/>
              </a:rPr>
              <a:t>Partisanship Out of Civics Act</a:t>
            </a:r>
            <a:endParaRPr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700" u="sng">
                <a:solidFill>
                  <a:srgbClr val="7CBCB8"/>
                </a:solidFill>
                <a:latin typeface="Lato Light"/>
                <a:ea typeface="Lato Light"/>
                <a:cs typeface="Lato Light"/>
                <a:sym typeface="Lato Light"/>
                <a:hlinkClick r:id="rId3">
                  <a:extLst>
                    <a:ext uri="{A12FA001-AC4F-418D-AE19-62706E023703}">
                      <ahyp:hlinkClr val="tx"/>
                    </a:ext>
                  </a:extLst>
                </a:hlinkClick>
              </a:rPr>
              <a:t>https://www.nas.org/blogs/article/the-partisanship-out-of-civics-act</a:t>
            </a:r>
            <a:r>
              <a:rPr lang="en-US" sz="1700">
                <a:solidFill>
                  <a:srgbClr val="7CBCB8"/>
                </a:solidFill>
                <a:latin typeface="Lato Light"/>
                <a:ea typeface="Lato Light"/>
                <a:cs typeface="Lato Light"/>
                <a:sym typeface="Lato Light"/>
              </a:rPr>
              <a:t> </a:t>
            </a:r>
            <a:endParaRPr sz="1700">
              <a:solidFill>
                <a:srgbClr val="7CBCB8"/>
              </a:solidFill>
              <a:latin typeface="Lato Light"/>
              <a:ea typeface="Lato Light"/>
              <a:cs typeface="Lato Light"/>
              <a:sym typeface="Lato Light"/>
            </a:endParaRPr>
          </a:p>
          <a:p>
            <a:pPr indent="0" lvl="0" marL="0" rtl="0" algn="ctr">
              <a:lnSpc>
                <a:spcPct val="90000"/>
              </a:lnSpc>
              <a:spcBef>
                <a:spcPts val="1000"/>
              </a:spcBef>
              <a:spcAft>
                <a:spcPts val="1600"/>
              </a:spcAft>
              <a:buClr>
                <a:schemeClr val="dk1"/>
              </a:buClr>
              <a:buSzPts val="2800"/>
              <a:buNone/>
            </a:pPr>
            <a:r>
              <a:t/>
            </a:r>
            <a:endParaRPr sz="1700" u="sng">
              <a:solidFill>
                <a:srgbClr val="5E696C"/>
              </a:solidFill>
              <a:latin typeface="Lato Light"/>
              <a:ea typeface="Lato Light"/>
              <a:cs typeface="Lato Light"/>
              <a:sym typeface="Lato Light"/>
            </a:endParaRPr>
          </a:p>
        </p:txBody>
      </p:sp>
      <p:sp>
        <p:nvSpPr>
          <p:cNvPr id="279" name="Google Shape;279;p32"/>
          <p:cNvSpPr txBox="1"/>
          <p:nvPr/>
        </p:nvSpPr>
        <p:spPr>
          <a:xfrm>
            <a:off x="9236975" y="87500"/>
            <a:ext cx="2955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School Board Action</a:t>
            </a:r>
            <a:endParaRPr>
              <a:solidFill>
                <a:srgbClr val="5E696C"/>
              </a:solidFill>
              <a:latin typeface="Lato Light"/>
              <a:ea typeface="Lato Light"/>
              <a:cs typeface="Lato Light"/>
              <a:sym typeface="Lato Light"/>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3"/>
          <p:cNvSpPr txBox="1"/>
          <p:nvPr>
            <p:ph type="title"/>
          </p:nvPr>
        </p:nvSpPr>
        <p:spPr>
          <a:xfrm>
            <a:off x="838200" y="605796"/>
            <a:ext cx="10515600" cy="10848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Set Up Enforcement Mechanisms</a:t>
            </a:r>
            <a:endParaRPr>
              <a:solidFill>
                <a:srgbClr val="003152"/>
              </a:solidFill>
              <a:latin typeface="DM Serif Display"/>
              <a:ea typeface="DM Serif Display"/>
              <a:cs typeface="DM Serif Display"/>
              <a:sym typeface="DM Serif Display"/>
            </a:endParaRPr>
          </a:p>
        </p:txBody>
      </p:sp>
      <p:sp>
        <p:nvSpPr>
          <p:cNvPr id="285" name="Google Shape;285;p33"/>
          <p:cNvSpPr txBox="1"/>
          <p:nvPr>
            <p:ph idx="1" type="body"/>
          </p:nvPr>
        </p:nvSpPr>
        <p:spPr>
          <a:xfrm>
            <a:off x="383059" y="1816443"/>
            <a:ext cx="11528855" cy="504155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1600"/>
              </a:spcAft>
              <a:buClr>
                <a:schemeClr val="dk1"/>
              </a:buClr>
              <a:buSzPts val="2800"/>
              <a:buNone/>
            </a:pPr>
            <a:r>
              <a:rPr lang="en-US" sz="1700">
                <a:solidFill>
                  <a:srgbClr val="5E696C"/>
                </a:solidFill>
                <a:latin typeface="Lato"/>
                <a:ea typeface="Lato"/>
                <a:cs typeface="Lato"/>
                <a:sym typeface="Lato"/>
              </a:rPr>
              <a:t>The school board should enact policies to ensure that all administrators and faculty act and teach in accordance with these commitments, and provide disciplinary sanctions, up to and including termination of employment, for willful and continued refusal to cease using ideologies and pedagogies such as Critical Race Theory and action civics.</a:t>
            </a:r>
            <a:endParaRPr sz="1700">
              <a:solidFill>
                <a:srgbClr val="5E696C"/>
              </a:solidFill>
              <a:latin typeface="Lato"/>
              <a:ea typeface="Lato"/>
              <a:cs typeface="Lato"/>
              <a:sym typeface="Lato"/>
            </a:endParaRPr>
          </a:p>
        </p:txBody>
      </p:sp>
      <p:sp>
        <p:nvSpPr>
          <p:cNvPr id="286" name="Google Shape;286;p33"/>
          <p:cNvSpPr txBox="1"/>
          <p:nvPr/>
        </p:nvSpPr>
        <p:spPr>
          <a:xfrm>
            <a:off x="9236975" y="87500"/>
            <a:ext cx="2955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School Board Action</a:t>
            </a:r>
            <a:endParaRPr>
              <a:solidFill>
                <a:srgbClr val="5E696C"/>
              </a:solidFill>
              <a:latin typeface="Lato Light"/>
              <a:ea typeface="Lato Light"/>
              <a:cs typeface="Lato Light"/>
              <a:sym typeface="Lato Light"/>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34"/>
          <p:cNvSpPr txBox="1"/>
          <p:nvPr>
            <p:ph type="title"/>
          </p:nvPr>
        </p:nvSpPr>
        <p:spPr>
          <a:xfrm>
            <a:off x="838200" y="597813"/>
            <a:ext cx="10515600" cy="1092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Declare Guiding Principles</a:t>
            </a:r>
            <a:endParaRPr>
              <a:solidFill>
                <a:srgbClr val="003152"/>
              </a:solidFill>
              <a:latin typeface="DM Serif Display"/>
              <a:ea typeface="DM Serif Display"/>
              <a:cs typeface="DM Serif Display"/>
              <a:sym typeface="DM Serif Display"/>
            </a:endParaRPr>
          </a:p>
        </p:txBody>
      </p:sp>
      <p:sp>
        <p:nvSpPr>
          <p:cNvPr id="292" name="Google Shape;292;p34"/>
          <p:cNvSpPr txBox="1"/>
          <p:nvPr>
            <p:ph idx="1" type="body"/>
          </p:nvPr>
        </p:nvSpPr>
        <p:spPr>
          <a:xfrm>
            <a:off x="321276" y="1816443"/>
            <a:ext cx="11602994" cy="504155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The school board should declare that the school district is committed to institutional neutrality on partisan political issues, nondiscrimination by all employees, equality of opportunity among all students and employees, free intellectual inquiry, affection for and allegiance to the United States of America, classroom inquiry, and rigorous standards.</a:t>
            </a:r>
            <a:endParaRPr sz="1700">
              <a:solidFill>
                <a:srgbClr val="5E696C"/>
              </a:solidFill>
              <a:latin typeface="Lato"/>
              <a:ea typeface="Lato"/>
              <a:cs typeface="Lato"/>
              <a:sym typeface="Lato"/>
            </a:endParaRPr>
          </a:p>
          <a:p>
            <a:pPr indent="0" lvl="0" marL="0" rtl="0" algn="ctr">
              <a:lnSpc>
                <a:spcPct val="90000"/>
              </a:lnSpc>
              <a:spcBef>
                <a:spcPts val="1000"/>
              </a:spcBef>
              <a:spcAft>
                <a:spcPts val="1600"/>
              </a:spcAft>
              <a:buClr>
                <a:schemeClr val="dk1"/>
              </a:buClr>
              <a:buSzPts val="2800"/>
              <a:buNone/>
            </a:pPr>
            <a:r>
              <a:t/>
            </a:r>
            <a:endParaRPr u="sng"/>
          </a:p>
        </p:txBody>
      </p:sp>
      <p:sp>
        <p:nvSpPr>
          <p:cNvPr id="293" name="Google Shape;293;p34"/>
          <p:cNvSpPr txBox="1"/>
          <p:nvPr/>
        </p:nvSpPr>
        <p:spPr>
          <a:xfrm>
            <a:off x="9236975" y="87500"/>
            <a:ext cx="2955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School Board Action</a:t>
            </a:r>
            <a:endParaRPr>
              <a:solidFill>
                <a:srgbClr val="5E696C"/>
              </a:solidFill>
              <a:latin typeface="Lato Light"/>
              <a:ea typeface="Lato Light"/>
              <a:cs typeface="Lato Light"/>
              <a:sym typeface="Lato Light"/>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35"/>
          <p:cNvSpPr txBox="1"/>
          <p:nvPr>
            <p:ph type="title"/>
          </p:nvPr>
        </p:nvSpPr>
        <p:spPr>
          <a:xfrm>
            <a:off x="838200" y="622275"/>
            <a:ext cx="10515600" cy="1068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Repudiate “Systemic Racism”</a:t>
            </a:r>
            <a:endParaRPr>
              <a:solidFill>
                <a:srgbClr val="003152"/>
              </a:solidFill>
              <a:latin typeface="DM Serif Display"/>
              <a:ea typeface="DM Serif Display"/>
              <a:cs typeface="DM Serif Display"/>
              <a:sym typeface="DM Serif Display"/>
            </a:endParaRPr>
          </a:p>
        </p:txBody>
      </p:sp>
      <p:sp>
        <p:nvSpPr>
          <p:cNvPr id="299" name="Google Shape;299;p35"/>
          <p:cNvSpPr txBox="1"/>
          <p:nvPr>
            <p:ph idx="1" type="body"/>
          </p:nvPr>
        </p:nvSpPr>
        <p:spPr>
          <a:xfrm>
            <a:off x="271849" y="1825624"/>
            <a:ext cx="11689492" cy="5032375"/>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The school board should declare that the school district is committed to the common humanity of all its students, that it explicitly repudiates concepts such as “implicit racism” and “systemic racism,” and that it will apply equal standards and identical pedagogies to all students, without regard to race, sex, or any other group identity.</a:t>
            </a:r>
            <a:endParaRPr sz="1700">
              <a:solidFill>
                <a:srgbClr val="5E696C"/>
              </a:solidFill>
              <a:latin typeface="Lato"/>
              <a:ea typeface="Lato"/>
              <a:cs typeface="Lato"/>
              <a:sym typeface="Lato"/>
            </a:endParaRPr>
          </a:p>
          <a:p>
            <a:pPr indent="0" lvl="0" marL="0" rtl="0" algn="ctr">
              <a:lnSpc>
                <a:spcPct val="90000"/>
              </a:lnSpc>
              <a:spcBef>
                <a:spcPts val="1000"/>
              </a:spcBef>
              <a:spcAft>
                <a:spcPts val="1600"/>
              </a:spcAft>
              <a:buClr>
                <a:schemeClr val="dk1"/>
              </a:buClr>
              <a:buSzPts val="2800"/>
              <a:buNone/>
            </a:pPr>
            <a:r>
              <a:t/>
            </a:r>
            <a:endParaRPr u="sng"/>
          </a:p>
        </p:txBody>
      </p:sp>
      <p:sp>
        <p:nvSpPr>
          <p:cNvPr id="300" name="Google Shape;300;p35"/>
          <p:cNvSpPr txBox="1"/>
          <p:nvPr/>
        </p:nvSpPr>
        <p:spPr>
          <a:xfrm>
            <a:off x="9236975" y="87500"/>
            <a:ext cx="2955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School Board Action</a:t>
            </a:r>
            <a:endParaRPr>
              <a:solidFill>
                <a:srgbClr val="5E696C"/>
              </a:solidFill>
              <a:latin typeface="Lato Light"/>
              <a:ea typeface="Lato Light"/>
              <a:cs typeface="Lato Light"/>
              <a:sym typeface="Lato Light"/>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36"/>
          <p:cNvSpPr txBox="1"/>
          <p:nvPr>
            <p:ph type="title"/>
          </p:nvPr>
        </p:nvSpPr>
        <p:spPr>
          <a:xfrm>
            <a:off x="838200" y="618346"/>
            <a:ext cx="10515600" cy="1072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Repudiate CRT and Action Civics</a:t>
            </a:r>
            <a:endParaRPr>
              <a:solidFill>
                <a:srgbClr val="003152"/>
              </a:solidFill>
              <a:latin typeface="DM Serif Display"/>
              <a:ea typeface="DM Serif Display"/>
              <a:cs typeface="DM Serif Display"/>
              <a:sym typeface="DM Serif Display"/>
            </a:endParaRPr>
          </a:p>
        </p:txBody>
      </p:sp>
      <p:sp>
        <p:nvSpPr>
          <p:cNvPr id="306" name="Google Shape;306;p36"/>
          <p:cNvSpPr txBox="1"/>
          <p:nvPr>
            <p:ph idx="1" type="body"/>
          </p:nvPr>
        </p:nvSpPr>
        <p:spPr>
          <a:xfrm>
            <a:off x="271849" y="1825624"/>
            <a:ext cx="11664778" cy="5032375"/>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The school board should declare that the school district explicitly repudiates ideological concepts and pedagogies such as Critical Race Theory (CRT), “The 1619 Project”, “action civics,” so-called “anti-racism,” and “diversity, equity, and inclusion,” which would require it to abrogate its duty to teach American ideals and educate children.</a:t>
            </a:r>
            <a:endParaRPr sz="1700">
              <a:solidFill>
                <a:srgbClr val="5E696C"/>
              </a:solidFill>
              <a:latin typeface="Lato"/>
              <a:ea typeface="Lato"/>
              <a:cs typeface="Lato"/>
              <a:sym typeface="Lato"/>
            </a:endParaRPr>
          </a:p>
          <a:p>
            <a:pPr indent="0" lvl="0" marL="0" rtl="0" algn="ctr">
              <a:lnSpc>
                <a:spcPct val="90000"/>
              </a:lnSpc>
              <a:spcBef>
                <a:spcPts val="1000"/>
              </a:spcBef>
              <a:spcAft>
                <a:spcPts val="1600"/>
              </a:spcAft>
              <a:buClr>
                <a:schemeClr val="dk1"/>
              </a:buClr>
              <a:buSzPts val="2800"/>
              <a:buNone/>
            </a:pPr>
            <a:r>
              <a:t/>
            </a:r>
            <a:endParaRPr u="sng"/>
          </a:p>
        </p:txBody>
      </p:sp>
      <p:sp>
        <p:nvSpPr>
          <p:cNvPr id="307" name="Google Shape;307;p36"/>
          <p:cNvSpPr txBox="1"/>
          <p:nvPr/>
        </p:nvSpPr>
        <p:spPr>
          <a:xfrm>
            <a:off x="9236975" y="87500"/>
            <a:ext cx="2955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School Board Action</a:t>
            </a:r>
            <a:endParaRPr>
              <a:solidFill>
                <a:srgbClr val="5E696C"/>
              </a:solidFill>
              <a:latin typeface="Lato Light"/>
              <a:ea typeface="Lato Light"/>
              <a:cs typeface="Lato Light"/>
              <a:sym typeface="Lato Light"/>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37"/>
          <p:cNvSpPr txBox="1"/>
          <p:nvPr>
            <p:ph type="title"/>
          </p:nvPr>
        </p:nvSpPr>
        <p:spPr>
          <a:xfrm>
            <a:off x="838200" y="618346"/>
            <a:ext cx="10515600" cy="10722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Commit to Intellectual Diversity</a:t>
            </a:r>
            <a:endParaRPr>
              <a:solidFill>
                <a:srgbClr val="003152"/>
              </a:solidFill>
              <a:latin typeface="DM Serif Display"/>
              <a:ea typeface="DM Serif Display"/>
              <a:cs typeface="DM Serif Display"/>
              <a:sym typeface="DM Serif Display"/>
            </a:endParaRPr>
          </a:p>
        </p:txBody>
      </p:sp>
      <p:sp>
        <p:nvSpPr>
          <p:cNvPr id="313" name="Google Shape;313;p37"/>
          <p:cNvSpPr txBox="1"/>
          <p:nvPr>
            <p:ph idx="1" type="body"/>
          </p:nvPr>
        </p:nvSpPr>
        <p:spPr>
          <a:xfrm>
            <a:off x="333632" y="1825624"/>
            <a:ext cx="11590638" cy="5032375"/>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The school board should declare that the school district will seek and commit to intellectual diversity in hiring practices, curriculum development, guest speakers, contractual agreements, and external partnerships.</a:t>
            </a:r>
            <a:endParaRPr sz="17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7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700">
                <a:solidFill>
                  <a:srgbClr val="5E696C"/>
                </a:solidFill>
                <a:latin typeface="Lato Light"/>
                <a:ea typeface="Lato Light"/>
                <a:cs typeface="Lato Light"/>
                <a:sym typeface="Lato Light"/>
              </a:rPr>
              <a:t>South Dakota Intellectual Diversity Recommendations</a:t>
            </a:r>
            <a:endParaRPr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lang="en-US" sz="1700" u="sng">
                <a:solidFill>
                  <a:srgbClr val="7CBCB8"/>
                </a:solidFill>
                <a:latin typeface="Lato Light"/>
                <a:ea typeface="Lato Light"/>
                <a:cs typeface="Lato Light"/>
                <a:sym typeface="Lato Light"/>
                <a:hlinkClick r:id="rId3">
                  <a:extLst>
                    <a:ext uri="{A12FA001-AC4F-418D-AE19-62706E023703}">
                      <ahyp:hlinkClr val="tx"/>
                    </a:ext>
                  </a:extLst>
                </a:hlinkClick>
              </a:rPr>
              <a:t>https://www.nas.org/blogs/statement/south-dakota-intellectual-diversity-recommendations</a:t>
            </a:r>
            <a:r>
              <a:rPr lang="en-US" sz="1700">
                <a:solidFill>
                  <a:srgbClr val="7CBCB8"/>
                </a:solidFill>
                <a:latin typeface="Lato Light"/>
                <a:ea typeface="Lato Light"/>
                <a:cs typeface="Lato Light"/>
                <a:sym typeface="Lato Light"/>
              </a:rPr>
              <a:t> </a:t>
            </a:r>
            <a:endParaRPr sz="1700">
              <a:solidFill>
                <a:srgbClr val="7CBCB8"/>
              </a:solidFill>
              <a:latin typeface="Lato Light"/>
              <a:ea typeface="Lato Light"/>
              <a:cs typeface="Lato Light"/>
              <a:sym typeface="Lato Light"/>
            </a:endParaRPr>
          </a:p>
        </p:txBody>
      </p:sp>
      <p:sp>
        <p:nvSpPr>
          <p:cNvPr id="314" name="Google Shape;314;p37"/>
          <p:cNvSpPr txBox="1"/>
          <p:nvPr/>
        </p:nvSpPr>
        <p:spPr>
          <a:xfrm>
            <a:off x="9236975" y="87500"/>
            <a:ext cx="2955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E696C"/>
                </a:solidFill>
                <a:latin typeface="Lato Light"/>
                <a:ea typeface="Lato Light"/>
                <a:cs typeface="Lato Light"/>
                <a:sym typeface="Lato Light"/>
              </a:rPr>
              <a:t>School Board Action</a:t>
            </a:r>
            <a:endParaRPr>
              <a:solidFill>
                <a:srgbClr val="5E696C"/>
              </a:solidFill>
              <a:latin typeface="Lato Light"/>
              <a:ea typeface="Lato Light"/>
              <a:cs typeface="Lato Light"/>
              <a:sym typeface="Lato Light"/>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38"/>
          <p:cNvSpPr txBox="1"/>
          <p:nvPr>
            <p:ph type="title"/>
          </p:nvPr>
        </p:nvSpPr>
        <p:spPr>
          <a:xfrm>
            <a:off x="838200" y="884232"/>
            <a:ext cx="10515600" cy="806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Require Transparency</a:t>
            </a:r>
            <a:endParaRPr>
              <a:solidFill>
                <a:srgbClr val="003152"/>
              </a:solidFill>
              <a:latin typeface="DM Serif Display"/>
              <a:ea typeface="DM Serif Display"/>
              <a:cs typeface="DM Serif Display"/>
              <a:sym typeface="DM Serif Display"/>
            </a:endParaRPr>
          </a:p>
        </p:txBody>
      </p:sp>
      <p:sp>
        <p:nvSpPr>
          <p:cNvPr id="320" name="Google Shape;320;p38"/>
          <p:cNvSpPr txBox="1"/>
          <p:nvPr>
            <p:ph idx="1" type="body"/>
          </p:nvPr>
        </p:nvSpPr>
        <p:spPr>
          <a:xfrm>
            <a:off x="321275" y="1825624"/>
            <a:ext cx="11578281" cy="503237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Require transparency. School boards and state lawmakers should require school personnel to post immediately on a public website all school materials, including standards, curricula, lesson plans, committee remits, and professional development and training material. Set penalties for administrators and teachers who refuse to comply.</a:t>
            </a:r>
            <a:endParaRPr sz="17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700">
              <a:latin typeface="Lato"/>
              <a:ea typeface="Lato"/>
              <a:cs typeface="Lato"/>
              <a:sym typeface="Lato"/>
            </a:endParaRPr>
          </a:p>
          <a:p>
            <a:pPr indent="0" lvl="0" marL="0" rtl="0" algn="l">
              <a:lnSpc>
                <a:spcPct val="90000"/>
              </a:lnSpc>
              <a:spcBef>
                <a:spcPts val="1000"/>
              </a:spcBef>
              <a:spcAft>
                <a:spcPts val="0"/>
              </a:spcAft>
              <a:buClr>
                <a:schemeClr val="dk1"/>
              </a:buClr>
              <a:buSzPts val="2800"/>
              <a:buNone/>
            </a:pPr>
            <a:r>
              <a:rPr i="1" lang="en-US" sz="1700">
                <a:latin typeface="Lato Light"/>
                <a:ea typeface="Lato Light"/>
                <a:cs typeface="Lato Light"/>
                <a:sym typeface="Lato Light"/>
              </a:rPr>
              <a:t>Academic Transparency Act</a:t>
            </a:r>
            <a:endParaRPr sz="17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400"/>
              <a:buNone/>
            </a:pPr>
            <a:r>
              <a:rPr i="1" lang="en-US" sz="1700" u="sng">
                <a:solidFill>
                  <a:srgbClr val="7CBCB8"/>
                </a:solidFill>
                <a:latin typeface="Lato Light"/>
                <a:ea typeface="Lato Light"/>
                <a:cs typeface="Lato Light"/>
                <a:sym typeface="Lato Light"/>
                <a:hlinkClick r:id="rId3">
                  <a:extLst>
                    <a:ext uri="{A12FA001-AC4F-418D-AE19-62706E023703}">
                      <ahyp:hlinkClr val="tx"/>
                    </a:ext>
                  </a:extLst>
                </a:hlinkClick>
              </a:rPr>
              <a:t>https://www.nas.org/storage/app/media/New%20Documents/civics-alliance-website-our-work-model-civics-code-19-academic-transparency-act.pdf</a:t>
            </a:r>
            <a:endParaRPr i="1" sz="1700">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i="1" sz="1700">
              <a:latin typeface="Lato Light"/>
              <a:ea typeface="Lato Light"/>
              <a:cs typeface="Lato Light"/>
              <a:sym typeface="Lato Light"/>
            </a:endParaRPr>
          </a:p>
        </p:txBody>
      </p:sp>
      <p:sp>
        <p:nvSpPr>
          <p:cNvPr id="321" name="Google Shape;321;p38"/>
          <p:cNvSpPr txBox="1"/>
          <p:nvPr/>
        </p:nvSpPr>
        <p:spPr>
          <a:xfrm>
            <a:off x="8944250" y="95450"/>
            <a:ext cx="2955300" cy="6465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School Board Action</a:t>
            </a:r>
            <a:endParaRPr sz="1800">
              <a:solidFill>
                <a:srgbClr val="5E696C"/>
              </a:solidFill>
              <a:latin typeface="Lato Light"/>
              <a:ea typeface="Lato Light"/>
              <a:cs typeface="Lato Light"/>
              <a:sym typeface="Lato Light"/>
            </a:endParaRPr>
          </a:p>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State Legislature Action</a:t>
            </a:r>
            <a:endParaRPr sz="1800">
              <a:solidFill>
                <a:srgbClr val="5E696C"/>
              </a:solidFill>
              <a:latin typeface="Lato Light"/>
              <a:ea typeface="Lato Light"/>
              <a:cs typeface="Lato Light"/>
              <a:sym typeface="Lato Light"/>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39"/>
          <p:cNvSpPr txBox="1"/>
          <p:nvPr>
            <p:ph type="title"/>
          </p:nvPr>
        </p:nvSpPr>
        <p:spPr>
          <a:xfrm>
            <a:off x="838200" y="888207"/>
            <a:ext cx="10515600" cy="8025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Require Financial Transparency</a:t>
            </a:r>
            <a:endParaRPr>
              <a:solidFill>
                <a:srgbClr val="003152"/>
              </a:solidFill>
              <a:latin typeface="DM Serif Display"/>
              <a:ea typeface="DM Serif Display"/>
              <a:cs typeface="DM Serif Display"/>
              <a:sym typeface="DM Serif Display"/>
            </a:endParaRPr>
          </a:p>
        </p:txBody>
      </p:sp>
      <p:sp>
        <p:nvSpPr>
          <p:cNvPr id="327" name="Google Shape;327;p39"/>
          <p:cNvSpPr txBox="1"/>
          <p:nvPr>
            <p:ph idx="1" type="body"/>
          </p:nvPr>
        </p:nvSpPr>
        <p:spPr>
          <a:xfrm>
            <a:off x="296562" y="1825624"/>
            <a:ext cx="11652422" cy="5032375"/>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latin typeface="Lato"/>
                <a:ea typeface="Lato"/>
                <a:cs typeface="Lato"/>
                <a:sym typeface="Lato"/>
              </a:rPr>
              <a:t>Require financial transparency. School boards and state lawmakers should require school districts to provide transparent, detailed financial statements that will allow civics reformers to remove funding for staff or materials that forward Critical Race Theory or action civics.</a:t>
            </a:r>
            <a:endParaRPr sz="1700">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700" u="sng">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700">
                <a:solidFill>
                  <a:srgbClr val="5E696C"/>
                </a:solidFill>
                <a:latin typeface="Lato Light"/>
                <a:ea typeface="Lato Light"/>
                <a:cs typeface="Lato Light"/>
                <a:sym typeface="Lato Light"/>
              </a:rPr>
              <a:t>University of Idaho Budget Books</a:t>
            </a:r>
            <a:endParaRPr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lang="en-US" sz="1700" u="sng">
                <a:solidFill>
                  <a:srgbClr val="7CBCB8"/>
                </a:solidFill>
                <a:latin typeface="Lato Light"/>
                <a:ea typeface="Lato Light"/>
                <a:cs typeface="Lato Light"/>
                <a:sym typeface="Lato Light"/>
                <a:hlinkClick r:id="rId3">
                  <a:extLst>
                    <a:ext uri="{A12FA001-AC4F-418D-AE19-62706E023703}">
                      <ahyp:hlinkClr val="tx"/>
                    </a:ext>
                  </a:extLst>
                </a:hlinkClick>
              </a:rPr>
              <a:t>https://www.uidaho.edu/finance/budget-office/budget-books/fy2021-budget-books</a:t>
            </a:r>
            <a:r>
              <a:rPr lang="en-US" sz="1700">
                <a:solidFill>
                  <a:srgbClr val="7CBCB8"/>
                </a:solidFill>
                <a:latin typeface="Lato Light"/>
                <a:ea typeface="Lato Light"/>
                <a:cs typeface="Lato Light"/>
                <a:sym typeface="Lato Light"/>
              </a:rPr>
              <a:t> </a:t>
            </a:r>
            <a:endParaRPr sz="1700">
              <a:solidFill>
                <a:srgbClr val="7CBCB8"/>
              </a:solidFill>
              <a:latin typeface="Lato Light"/>
              <a:ea typeface="Lato Light"/>
              <a:cs typeface="Lato Light"/>
              <a:sym typeface="Lato Light"/>
            </a:endParaRPr>
          </a:p>
        </p:txBody>
      </p:sp>
      <p:sp>
        <p:nvSpPr>
          <p:cNvPr id="328" name="Google Shape;328;p39"/>
          <p:cNvSpPr txBox="1"/>
          <p:nvPr/>
        </p:nvSpPr>
        <p:spPr>
          <a:xfrm>
            <a:off x="8944250" y="95450"/>
            <a:ext cx="2955300" cy="6465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School Board Action</a:t>
            </a:r>
            <a:endParaRPr sz="1800">
              <a:solidFill>
                <a:srgbClr val="5E696C"/>
              </a:solidFill>
              <a:latin typeface="Lato Light"/>
              <a:ea typeface="Lato Light"/>
              <a:cs typeface="Lato Light"/>
              <a:sym typeface="Lato Light"/>
            </a:endParaRPr>
          </a:p>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State Legislature Action</a:t>
            </a:r>
            <a:endParaRPr sz="1800">
              <a:solidFill>
                <a:srgbClr val="5E696C"/>
              </a:solidFill>
              <a:latin typeface="Lato Light"/>
              <a:ea typeface="Lato Light"/>
              <a:cs typeface="Lato Light"/>
              <a:sym typeface="Lato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4"/>
          <p:cNvSpPr txBox="1"/>
          <p:nvPr>
            <p:ph type="title"/>
          </p:nvPr>
        </p:nvSpPr>
        <p:spPr>
          <a:xfrm>
            <a:off x="838200" y="590500"/>
            <a:ext cx="10515600" cy="1100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Social Justice Education</a:t>
            </a:r>
            <a:endParaRPr>
              <a:solidFill>
                <a:srgbClr val="003152"/>
              </a:solidFill>
              <a:latin typeface="DM Serif Display"/>
              <a:ea typeface="DM Serif Display"/>
              <a:cs typeface="DM Serif Display"/>
              <a:sym typeface="DM Serif Display"/>
            </a:endParaRPr>
          </a:p>
        </p:txBody>
      </p:sp>
      <p:sp>
        <p:nvSpPr>
          <p:cNvPr id="82" name="Google Shape;82;p4"/>
          <p:cNvSpPr txBox="1"/>
          <p:nvPr>
            <p:ph idx="1" type="body"/>
          </p:nvPr>
        </p:nvSpPr>
        <p:spPr>
          <a:xfrm>
            <a:off x="342275" y="1825625"/>
            <a:ext cx="11569500" cy="5032500"/>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Social Justice Education applies Social Justice Theory to America’s schools. Social Justice Educators want every class to assume the truth of Social Justice Theory and to work to forward Social Justice Activism. Social Justice Educators believe that the point of education is to gain power, not to learn truth.</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solidFill>
                <a:srgbClr val="5E696C"/>
              </a:solidFill>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just">
              <a:lnSpc>
                <a:spcPct val="90000"/>
              </a:lnSpc>
              <a:spcBef>
                <a:spcPts val="1000"/>
              </a:spcBef>
              <a:spcAft>
                <a:spcPts val="0"/>
              </a:spcAft>
              <a:buClr>
                <a:schemeClr val="dk1"/>
              </a:buClr>
              <a:buSzPts val="2800"/>
              <a:buNone/>
            </a:pPr>
            <a:r>
              <a:t/>
            </a:r>
            <a:endParaRPr>
              <a:solidFill>
                <a:srgbClr val="5E696C"/>
              </a:solidFill>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Learn About Social Justice Education</a:t>
            </a:r>
            <a:endParaRPr i="1" sz="1800">
              <a:solidFill>
                <a:srgbClr val="5E696C"/>
              </a:solidFill>
              <a:latin typeface="Lato Light"/>
              <a:ea typeface="Lato Light"/>
              <a:cs typeface="Lato Light"/>
              <a:sym typeface="Lato Light"/>
            </a:endParaRPr>
          </a:p>
          <a:p>
            <a:pPr indent="0" lvl="0" marL="0" rtl="0" algn="l">
              <a:lnSpc>
                <a:spcPct val="100000"/>
              </a:lnSpc>
              <a:spcBef>
                <a:spcPts val="1600"/>
              </a:spcBef>
              <a:spcAft>
                <a:spcPts val="0"/>
              </a:spcAft>
              <a:buClr>
                <a:schemeClr val="dk1"/>
              </a:buClr>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https://www.nas.org/civics-alliance/resources/learn-about-social-justice-education</a:t>
            </a:r>
            <a:endParaRPr i="1" sz="1800">
              <a:solidFill>
                <a:srgbClr val="7CBCB8"/>
              </a:solidFill>
              <a:latin typeface="Lato"/>
              <a:ea typeface="Lato"/>
              <a:cs typeface="Lato"/>
              <a:sym typeface="Lato"/>
            </a:endParaRPr>
          </a:p>
        </p:txBody>
      </p:sp>
      <p:sp>
        <p:nvSpPr>
          <p:cNvPr id="83" name="Google Shape;83;p4"/>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Background</a:t>
            </a:r>
            <a:endParaRPr>
              <a:solidFill>
                <a:srgbClr val="5E696C"/>
              </a:solidFill>
              <a:latin typeface="Lato Light"/>
              <a:ea typeface="Lato Light"/>
              <a:cs typeface="Lato Light"/>
              <a:sym typeface="Lato Light"/>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40"/>
          <p:cNvSpPr txBox="1"/>
          <p:nvPr>
            <p:ph type="title"/>
          </p:nvPr>
        </p:nvSpPr>
        <p:spPr>
          <a:xfrm>
            <a:off x="838200" y="900144"/>
            <a:ext cx="10515600" cy="7905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Contractor Nondiscrimination</a:t>
            </a:r>
            <a:endParaRPr>
              <a:solidFill>
                <a:srgbClr val="003152"/>
              </a:solidFill>
              <a:latin typeface="DM Serif Display"/>
              <a:ea typeface="DM Serif Display"/>
              <a:cs typeface="DM Serif Display"/>
              <a:sym typeface="DM Serif Display"/>
            </a:endParaRPr>
          </a:p>
        </p:txBody>
      </p:sp>
      <p:sp>
        <p:nvSpPr>
          <p:cNvPr id="334" name="Google Shape;334;p40"/>
          <p:cNvSpPr txBox="1"/>
          <p:nvPr>
            <p:ph idx="1" type="body"/>
          </p:nvPr>
        </p:nvSpPr>
        <p:spPr>
          <a:xfrm>
            <a:off x="370703" y="1825624"/>
            <a:ext cx="11553567" cy="5032375"/>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Require nondiscrimination by all contractors. School boards and state lawmakers should require contractors for school districts to prohibit the use of Critical Race Theory-inspired programs that require race discrimination.</a:t>
            </a:r>
            <a:endParaRPr sz="17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7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7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700">
                <a:solidFill>
                  <a:srgbClr val="5E696C"/>
                </a:solidFill>
                <a:latin typeface="Lato Light"/>
                <a:ea typeface="Lato Light"/>
                <a:cs typeface="Lato Light"/>
                <a:sym typeface="Lato Light"/>
              </a:rPr>
              <a:t>Combating Race and Sex Stereotyping </a:t>
            </a:r>
            <a:endParaRPr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lang="en-US" sz="1700" u="sng">
                <a:solidFill>
                  <a:srgbClr val="7CBCB8"/>
                </a:solidFill>
                <a:latin typeface="Lato Light"/>
                <a:ea typeface="Lato Light"/>
                <a:cs typeface="Lato Light"/>
                <a:sym typeface="Lato Light"/>
                <a:hlinkClick r:id="rId3">
                  <a:extLst>
                    <a:ext uri="{A12FA001-AC4F-418D-AE19-62706E023703}">
                      <ahyp:hlinkClr val="tx"/>
                    </a:ext>
                  </a:extLst>
                </a:hlinkClick>
              </a:rPr>
              <a:t>https://www.federalregister.gov/documents/2020/09/28/2020-21534/combating-race-and-sex-stereotyping</a:t>
            </a:r>
            <a:r>
              <a:rPr lang="en-US" sz="1700">
                <a:solidFill>
                  <a:srgbClr val="7CBCB8"/>
                </a:solidFill>
                <a:latin typeface="Lato Light"/>
                <a:ea typeface="Lato Light"/>
                <a:cs typeface="Lato Light"/>
                <a:sym typeface="Lato Light"/>
              </a:rPr>
              <a:t> </a:t>
            </a:r>
            <a:endParaRPr sz="1700">
              <a:solidFill>
                <a:srgbClr val="7CBCB8"/>
              </a:solidFill>
              <a:latin typeface="Lato Light"/>
              <a:ea typeface="Lato Light"/>
              <a:cs typeface="Lato Light"/>
              <a:sym typeface="Lato Light"/>
            </a:endParaRPr>
          </a:p>
        </p:txBody>
      </p:sp>
      <p:sp>
        <p:nvSpPr>
          <p:cNvPr id="335" name="Google Shape;335;p40"/>
          <p:cNvSpPr txBox="1"/>
          <p:nvPr/>
        </p:nvSpPr>
        <p:spPr>
          <a:xfrm>
            <a:off x="8944250" y="95450"/>
            <a:ext cx="2955300" cy="6465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School Board Action</a:t>
            </a:r>
            <a:endParaRPr sz="1800">
              <a:solidFill>
                <a:srgbClr val="5E696C"/>
              </a:solidFill>
              <a:latin typeface="Lato Light"/>
              <a:ea typeface="Lato Light"/>
              <a:cs typeface="Lato Light"/>
              <a:sym typeface="Lato Light"/>
            </a:endParaRPr>
          </a:p>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State Legislature Action</a:t>
            </a:r>
            <a:endParaRPr sz="1800">
              <a:solidFill>
                <a:srgbClr val="5E696C"/>
              </a:solidFill>
              <a:latin typeface="Lato Light"/>
              <a:ea typeface="Lato Light"/>
              <a:cs typeface="Lato Light"/>
              <a:sym typeface="Lato Light"/>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41"/>
          <p:cNvSpPr txBox="1"/>
          <p:nvPr>
            <p:ph type="title"/>
          </p:nvPr>
        </p:nvSpPr>
        <p:spPr>
          <a:xfrm>
            <a:off x="838200" y="630271"/>
            <a:ext cx="10515600" cy="10605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Defund CRT and Action Civics</a:t>
            </a:r>
            <a:endParaRPr>
              <a:solidFill>
                <a:srgbClr val="003152"/>
              </a:solidFill>
              <a:latin typeface="DM Serif Display"/>
              <a:ea typeface="DM Serif Display"/>
              <a:cs typeface="DM Serif Display"/>
              <a:sym typeface="DM Serif Display"/>
            </a:endParaRPr>
          </a:p>
        </p:txBody>
      </p:sp>
      <p:sp>
        <p:nvSpPr>
          <p:cNvPr id="341" name="Google Shape;341;p41"/>
          <p:cNvSpPr txBox="1"/>
          <p:nvPr>
            <p:ph idx="1" type="body"/>
          </p:nvPr>
        </p:nvSpPr>
        <p:spPr>
          <a:xfrm>
            <a:off x="321276" y="1825625"/>
            <a:ext cx="11602994" cy="5032374"/>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1600"/>
              </a:spcAft>
              <a:buClr>
                <a:schemeClr val="dk1"/>
              </a:buClr>
              <a:buSzPts val="2800"/>
              <a:buNone/>
            </a:pPr>
            <a:r>
              <a:rPr lang="en-US" sz="1700">
                <a:latin typeface="Lato"/>
                <a:ea typeface="Lato"/>
                <a:cs typeface="Lato"/>
                <a:sym typeface="Lato"/>
              </a:rPr>
              <a:t>Follow the money and defund all Critical Race Theory and action civics. Examine every expenditure and demand a detailed explanation. If your school board does not already have a line-item veto, enact one.</a:t>
            </a:r>
            <a:endParaRPr sz="1700">
              <a:latin typeface="Lato"/>
              <a:ea typeface="Lato"/>
              <a:cs typeface="Lato"/>
              <a:sym typeface="Lato"/>
            </a:endParaRPr>
          </a:p>
        </p:txBody>
      </p:sp>
      <p:sp>
        <p:nvSpPr>
          <p:cNvPr id="342" name="Google Shape;342;p41"/>
          <p:cNvSpPr txBox="1"/>
          <p:nvPr/>
        </p:nvSpPr>
        <p:spPr>
          <a:xfrm>
            <a:off x="8944250" y="95450"/>
            <a:ext cx="29553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School Board Action</a:t>
            </a:r>
            <a:endParaRPr sz="1800">
              <a:solidFill>
                <a:srgbClr val="5E696C"/>
              </a:solidFill>
              <a:latin typeface="Lato Light"/>
              <a:ea typeface="Lato Light"/>
              <a:cs typeface="Lato Light"/>
              <a:sym typeface="Lato Light"/>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42"/>
          <p:cNvSpPr txBox="1"/>
          <p:nvPr>
            <p:ph type="title"/>
          </p:nvPr>
        </p:nvSpPr>
        <p:spPr>
          <a:xfrm>
            <a:off x="838200" y="626296"/>
            <a:ext cx="10515600" cy="1064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Read Every Textbook</a:t>
            </a:r>
            <a:endParaRPr>
              <a:solidFill>
                <a:srgbClr val="003152"/>
              </a:solidFill>
              <a:latin typeface="DM Serif Display"/>
              <a:ea typeface="DM Serif Display"/>
              <a:cs typeface="DM Serif Display"/>
              <a:sym typeface="DM Serif Display"/>
            </a:endParaRPr>
          </a:p>
        </p:txBody>
      </p:sp>
      <p:sp>
        <p:nvSpPr>
          <p:cNvPr id="348" name="Google Shape;348;p42"/>
          <p:cNvSpPr txBox="1"/>
          <p:nvPr>
            <p:ph idx="1" type="body"/>
          </p:nvPr>
        </p:nvSpPr>
        <p:spPr>
          <a:xfrm>
            <a:off x="296561" y="1825625"/>
            <a:ext cx="11640065" cy="5032374"/>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Read all textbooks and any other school materials that require taxpayer dollars. Do not allow any money to go to textbooks or other materials that forward Critical Race Theory or action civics. Seek out alternatives yourself and require the school district to consider their use. If the school districts reject them, require the bureaucrats to explain why.</a:t>
            </a:r>
            <a:endParaRPr sz="17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7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7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700">
                <a:solidFill>
                  <a:srgbClr val="5E696C"/>
                </a:solidFill>
                <a:latin typeface="Lato Light"/>
                <a:ea typeface="Lato Light"/>
                <a:cs typeface="Lato Light"/>
                <a:sym typeface="Lato Light"/>
              </a:rPr>
              <a:t>Albuquerque Public Schools: Book List</a:t>
            </a:r>
            <a:endParaRPr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lang="en-US" sz="1700" u="sng">
                <a:solidFill>
                  <a:srgbClr val="7CBCB8"/>
                </a:solidFill>
                <a:latin typeface="Lato Light"/>
                <a:ea typeface="Lato Light"/>
                <a:cs typeface="Lato Light"/>
                <a:sym typeface="Lato Light"/>
                <a:hlinkClick r:id="rId3">
                  <a:extLst>
                    <a:ext uri="{A12FA001-AC4F-418D-AE19-62706E023703}">
                      <ahyp:hlinkClr val="tx"/>
                    </a:ext>
                  </a:extLst>
                </a:hlinkClick>
              </a:rPr>
              <a:t>https://mobile.twitter.com/ConceptualJames/status/1413189925105766402</a:t>
            </a:r>
            <a:endParaRPr sz="1700">
              <a:solidFill>
                <a:srgbClr val="7CBCB8"/>
              </a:solidFill>
              <a:latin typeface="Lato Light"/>
              <a:ea typeface="Lato Light"/>
              <a:cs typeface="Lato Light"/>
              <a:sym typeface="Lato Light"/>
            </a:endParaRPr>
          </a:p>
        </p:txBody>
      </p:sp>
      <p:sp>
        <p:nvSpPr>
          <p:cNvPr id="349" name="Google Shape;349;p42"/>
          <p:cNvSpPr txBox="1"/>
          <p:nvPr/>
        </p:nvSpPr>
        <p:spPr>
          <a:xfrm>
            <a:off x="8944250" y="95450"/>
            <a:ext cx="29553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School Board Action</a:t>
            </a:r>
            <a:endParaRPr sz="1800">
              <a:solidFill>
                <a:srgbClr val="5E696C"/>
              </a:solidFill>
              <a:latin typeface="Lato Light"/>
              <a:ea typeface="Lato Light"/>
              <a:cs typeface="Lato Light"/>
              <a:sym typeface="Lato Light"/>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43"/>
          <p:cNvSpPr txBox="1"/>
          <p:nvPr>
            <p:ph type="title"/>
          </p:nvPr>
        </p:nvSpPr>
        <p:spPr>
          <a:xfrm>
            <a:off x="838200" y="626296"/>
            <a:ext cx="10515600" cy="1064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Look for Disguised CRT</a:t>
            </a:r>
            <a:endParaRPr>
              <a:solidFill>
                <a:srgbClr val="003152"/>
              </a:solidFill>
              <a:latin typeface="DM Serif Display"/>
              <a:ea typeface="DM Serif Display"/>
              <a:cs typeface="DM Serif Display"/>
              <a:sym typeface="DM Serif Display"/>
            </a:endParaRPr>
          </a:p>
        </p:txBody>
      </p:sp>
      <p:sp>
        <p:nvSpPr>
          <p:cNvPr id="355" name="Google Shape;355;p43"/>
          <p:cNvSpPr txBox="1"/>
          <p:nvPr>
            <p:ph idx="1" type="body"/>
          </p:nvPr>
        </p:nvSpPr>
        <p:spPr>
          <a:xfrm>
            <a:off x="333632" y="1825624"/>
            <a:ext cx="11590638" cy="5032375"/>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Investigate every sort of school activity, to see if it has been taken over by CRT advocates. For example, CRT advocates often use programs such as health, counseling, and social-emotional learning to channel CRT propaganda and discrimination. Civics reformers must ensure that their school allows CRT advocates no refuge.</a:t>
            </a:r>
            <a:endParaRPr sz="17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7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600"/>
              <a:buNone/>
            </a:pPr>
            <a:r>
              <a:t/>
            </a:r>
            <a:endParaRPr i="1" sz="17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600"/>
              <a:buNone/>
            </a:pPr>
            <a:r>
              <a:rPr i="1" lang="en-US" sz="1700">
                <a:solidFill>
                  <a:srgbClr val="5E696C"/>
                </a:solidFill>
                <a:latin typeface="Lato Light"/>
                <a:ea typeface="Lato Light"/>
                <a:cs typeface="Lato Light"/>
                <a:sym typeface="Lato Light"/>
              </a:rPr>
              <a:t>Social-Emotional Learning, Part 2: How SEL Became a Vehicle for Critical Race Theory</a:t>
            </a:r>
            <a:endParaRPr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600"/>
              <a:buNone/>
            </a:pPr>
            <a:r>
              <a:rPr lang="en-US" sz="1700" u="sng">
                <a:solidFill>
                  <a:srgbClr val="7CBCB8"/>
                </a:solidFill>
                <a:latin typeface="Lato Light"/>
                <a:ea typeface="Lato Light"/>
                <a:cs typeface="Lato Light"/>
                <a:sym typeface="Lato Light"/>
                <a:hlinkClick r:id="rId3">
                  <a:extLst>
                    <a:ext uri="{A12FA001-AC4F-418D-AE19-62706E023703}">
                      <ahyp:hlinkClr val="tx"/>
                    </a:ext>
                  </a:extLst>
                </a:hlinkClick>
              </a:rPr>
              <a:t>https://idahofreedom.org/social-emotional-learning-part-2-how-sel-became-a-vehicle-for-critical-race-theory/</a:t>
            </a:r>
            <a:r>
              <a:rPr lang="en-US" sz="1700">
                <a:solidFill>
                  <a:srgbClr val="7CBCB8"/>
                </a:solidFill>
                <a:latin typeface="Lato Light"/>
                <a:ea typeface="Lato Light"/>
                <a:cs typeface="Lato Light"/>
                <a:sym typeface="Lato Light"/>
              </a:rPr>
              <a:t> </a:t>
            </a:r>
            <a:endParaRPr sz="1700">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sz="1700">
              <a:latin typeface="Lato Light"/>
              <a:ea typeface="Lato Light"/>
              <a:cs typeface="Lato Light"/>
              <a:sym typeface="Lato Light"/>
            </a:endParaRPr>
          </a:p>
        </p:txBody>
      </p:sp>
      <p:sp>
        <p:nvSpPr>
          <p:cNvPr id="356" name="Google Shape;356;p43"/>
          <p:cNvSpPr txBox="1"/>
          <p:nvPr/>
        </p:nvSpPr>
        <p:spPr>
          <a:xfrm>
            <a:off x="8944250" y="95450"/>
            <a:ext cx="29553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School Board Action</a:t>
            </a:r>
            <a:endParaRPr sz="1800">
              <a:solidFill>
                <a:srgbClr val="5E696C"/>
              </a:solidFill>
              <a:latin typeface="Lato Light"/>
              <a:ea typeface="Lato Light"/>
              <a:cs typeface="Lato Light"/>
              <a:sym typeface="Lato Light"/>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44"/>
          <p:cNvSpPr txBox="1"/>
          <p:nvPr>
            <p:ph type="title"/>
          </p:nvPr>
        </p:nvSpPr>
        <p:spPr>
          <a:xfrm>
            <a:off x="838200" y="908094"/>
            <a:ext cx="10515600" cy="782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Set Rigorous Course Standards</a:t>
            </a:r>
            <a:endParaRPr>
              <a:solidFill>
                <a:srgbClr val="003152"/>
              </a:solidFill>
              <a:latin typeface="DM Serif Display"/>
              <a:ea typeface="DM Serif Display"/>
              <a:cs typeface="DM Serif Display"/>
              <a:sym typeface="DM Serif Display"/>
            </a:endParaRPr>
          </a:p>
        </p:txBody>
      </p:sp>
      <p:sp>
        <p:nvSpPr>
          <p:cNvPr id="362" name="Google Shape;362;p44"/>
          <p:cNvSpPr txBox="1"/>
          <p:nvPr>
            <p:ph idx="1" type="body"/>
          </p:nvPr>
        </p:nvSpPr>
        <p:spPr>
          <a:xfrm>
            <a:off x="259491" y="1825624"/>
            <a:ext cx="11677135" cy="503237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Establish rigorous course standards. School boards and state lawmakers should establish detailed course standards with rigorous expectations of factual knowledge. The more time students must spend learning real knowledge, the less time will be available for CRT advocates to indoctrinate them.</a:t>
            </a:r>
            <a:endParaRPr sz="17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7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700">
                <a:solidFill>
                  <a:srgbClr val="5E696C"/>
                </a:solidFill>
                <a:latin typeface="Lato Light"/>
                <a:ea typeface="Lato Light"/>
                <a:cs typeface="Lato Light"/>
                <a:sym typeface="Lato Light"/>
              </a:rPr>
              <a:t>Massachusetts History and Social Science Curriculum </a:t>
            </a:r>
            <a:r>
              <a:rPr lang="en-US" sz="1700">
                <a:solidFill>
                  <a:srgbClr val="5E696C"/>
                </a:solidFill>
                <a:latin typeface="Lato Light"/>
                <a:ea typeface="Lato Light"/>
                <a:cs typeface="Lato Light"/>
                <a:sym typeface="Lato Light"/>
              </a:rPr>
              <a:t>(2003)</a:t>
            </a:r>
            <a:endParaRPr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lang="en-US" sz="1700" u="sng">
                <a:solidFill>
                  <a:srgbClr val="7CBCB8"/>
                </a:solidFill>
                <a:latin typeface="Lato Light"/>
                <a:ea typeface="Lato Light"/>
                <a:cs typeface="Lato Light"/>
                <a:sym typeface="Lato Light"/>
                <a:hlinkClick r:id="rId3">
                  <a:extLst>
                    <a:ext uri="{A12FA001-AC4F-418D-AE19-62706E023703}">
                      <ahyp:hlinkClr val="tx"/>
                    </a:ext>
                  </a:extLst>
                </a:hlinkClick>
              </a:rPr>
              <a:t>https://www.nas.org/storage/app/media/New%20Documents/2003-08.pdf</a:t>
            </a:r>
            <a:r>
              <a:rPr lang="en-US" sz="1700">
                <a:solidFill>
                  <a:srgbClr val="7CBCB8"/>
                </a:solidFill>
                <a:latin typeface="Lato Light"/>
                <a:ea typeface="Lato Light"/>
                <a:cs typeface="Lato Light"/>
                <a:sym typeface="Lato Light"/>
              </a:rPr>
              <a:t> </a:t>
            </a:r>
            <a:endParaRPr sz="1700">
              <a:solidFill>
                <a:srgbClr val="7CBCB8"/>
              </a:solidFill>
              <a:latin typeface="Lato Light"/>
              <a:ea typeface="Lato Light"/>
              <a:cs typeface="Lato Light"/>
              <a:sym typeface="Lato Light"/>
            </a:endParaRPr>
          </a:p>
        </p:txBody>
      </p:sp>
      <p:sp>
        <p:nvSpPr>
          <p:cNvPr id="363" name="Google Shape;363;p44"/>
          <p:cNvSpPr txBox="1"/>
          <p:nvPr/>
        </p:nvSpPr>
        <p:spPr>
          <a:xfrm>
            <a:off x="8944250" y="95450"/>
            <a:ext cx="2955300" cy="6465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School Board Action</a:t>
            </a:r>
            <a:endParaRPr sz="1800">
              <a:solidFill>
                <a:srgbClr val="5E696C"/>
              </a:solidFill>
              <a:latin typeface="Lato Light"/>
              <a:ea typeface="Lato Light"/>
              <a:cs typeface="Lato Light"/>
              <a:sym typeface="Lato Light"/>
            </a:endParaRPr>
          </a:p>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State Legislature Action</a:t>
            </a:r>
            <a:endParaRPr sz="1800">
              <a:solidFill>
                <a:srgbClr val="5E696C"/>
              </a:solidFill>
              <a:latin typeface="Lato Light"/>
              <a:ea typeface="Lato Light"/>
              <a:cs typeface="Lato Light"/>
              <a:sym typeface="Lato Light"/>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45"/>
          <p:cNvSpPr txBox="1"/>
          <p:nvPr>
            <p:ph type="title"/>
          </p:nvPr>
        </p:nvSpPr>
        <p:spPr>
          <a:xfrm>
            <a:off x="838200" y="900144"/>
            <a:ext cx="10515600" cy="7905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Protect Conscience</a:t>
            </a:r>
            <a:endParaRPr>
              <a:solidFill>
                <a:srgbClr val="003152"/>
              </a:solidFill>
              <a:latin typeface="DM Serif Display"/>
              <a:ea typeface="DM Serif Display"/>
              <a:cs typeface="DM Serif Display"/>
              <a:sym typeface="DM Serif Display"/>
            </a:endParaRPr>
          </a:p>
        </p:txBody>
      </p:sp>
      <p:sp>
        <p:nvSpPr>
          <p:cNvPr id="369" name="Google Shape;369;p45"/>
          <p:cNvSpPr txBox="1"/>
          <p:nvPr>
            <p:ph idx="1" type="body"/>
          </p:nvPr>
        </p:nvSpPr>
        <p:spPr>
          <a:xfrm>
            <a:off x="333631" y="1825624"/>
            <a:ext cx="11602995" cy="503237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Give teachers and students conscience protections against CRT and action civics mandates. Forbid mandates that compel teachers and students to undertake CRT and action civics programs, and establish whistleblower policies that will protect teachers and students who protest against outside pressure.</a:t>
            </a:r>
            <a:endParaRPr sz="17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7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700">
                <a:solidFill>
                  <a:srgbClr val="5E696C"/>
                </a:solidFill>
                <a:latin typeface="Lato Light"/>
                <a:ea typeface="Lato Light"/>
                <a:cs typeface="Lato Light"/>
                <a:sym typeface="Lato Light"/>
              </a:rPr>
              <a:t>Partisanship Out of Civics Act</a:t>
            </a:r>
            <a:endParaRPr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700" u="sng">
                <a:solidFill>
                  <a:srgbClr val="7CBCB8"/>
                </a:solidFill>
                <a:latin typeface="Lato Light"/>
                <a:ea typeface="Lato Light"/>
                <a:cs typeface="Lato Light"/>
                <a:sym typeface="Lato Light"/>
                <a:hlinkClick r:id="rId3">
                  <a:extLst>
                    <a:ext uri="{A12FA001-AC4F-418D-AE19-62706E023703}">
                      <ahyp:hlinkClr val="tx"/>
                    </a:ext>
                  </a:extLst>
                </a:hlinkClick>
              </a:rPr>
              <a:t>https://www.nas.org/blogs/article/the-partisanship-out-of-civics-act</a:t>
            </a:r>
            <a:r>
              <a:rPr lang="en-US" sz="1700">
                <a:solidFill>
                  <a:srgbClr val="7CBCB8"/>
                </a:solidFill>
                <a:latin typeface="Lato Light"/>
                <a:ea typeface="Lato Light"/>
                <a:cs typeface="Lato Light"/>
                <a:sym typeface="Lato Light"/>
              </a:rPr>
              <a:t> </a:t>
            </a:r>
            <a:endParaRPr sz="1700">
              <a:solidFill>
                <a:srgbClr val="7CBCB8"/>
              </a:solidFill>
              <a:latin typeface="Lato Light"/>
              <a:ea typeface="Lato Light"/>
              <a:cs typeface="Lato Light"/>
              <a:sym typeface="Lato Light"/>
            </a:endParaRPr>
          </a:p>
          <a:p>
            <a:pPr indent="-50800" lvl="0" marL="228600" rtl="0" algn="l">
              <a:lnSpc>
                <a:spcPct val="90000"/>
              </a:lnSpc>
              <a:spcBef>
                <a:spcPts val="1000"/>
              </a:spcBef>
              <a:spcAft>
                <a:spcPts val="1600"/>
              </a:spcAft>
              <a:buClr>
                <a:schemeClr val="dk1"/>
              </a:buClr>
              <a:buSzPts val="2800"/>
              <a:buNone/>
            </a:pPr>
            <a:r>
              <a:t/>
            </a:r>
            <a:endParaRPr/>
          </a:p>
        </p:txBody>
      </p:sp>
      <p:sp>
        <p:nvSpPr>
          <p:cNvPr id="370" name="Google Shape;370;p45"/>
          <p:cNvSpPr txBox="1"/>
          <p:nvPr/>
        </p:nvSpPr>
        <p:spPr>
          <a:xfrm>
            <a:off x="8944250" y="95450"/>
            <a:ext cx="2955300" cy="6465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School Board Action</a:t>
            </a:r>
            <a:endParaRPr sz="1800">
              <a:solidFill>
                <a:srgbClr val="5E696C"/>
              </a:solidFill>
              <a:latin typeface="Lato Light"/>
              <a:ea typeface="Lato Light"/>
              <a:cs typeface="Lato Light"/>
              <a:sym typeface="Lato Light"/>
            </a:endParaRPr>
          </a:p>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State Legislature Action</a:t>
            </a:r>
            <a:endParaRPr sz="1800">
              <a:solidFill>
                <a:srgbClr val="5E696C"/>
              </a:solidFill>
              <a:latin typeface="Lato Light"/>
              <a:ea typeface="Lato Light"/>
              <a:cs typeface="Lato Light"/>
              <a:sym typeface="Lato Light"/>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46"/>
          <p:cNvSpPr txBox="1"/>
          <p:nvPr>
            <p:ph type="title"/>
          </p:nvPr>
        </p:nvSpPr>
        <p:spPr>
          <a:xfrm>
            <a:off x="838200" y="630271"/>
            <a:ext cx="10515600" cy="10605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Lawmakers Must Approve Course Standards</a:t>
            </a:r>
            <a:endParaRPr>
              <a:solidFill>
                <a:srgbClr val="003152"/>
              </a:solidFill>
              <a:latin typeface="DM Serif Display"/>
              <a:ea typeface="DM Serif Display"/>
              <a:cs typeface="DM Serif Display"/>
              <a:sym typeface="DM Serif Display"/>
            </a:endParaRPr>
          </a:p>
        </p:txBody>
      </p:sp>
      <p:sp>
        <p:nvSpPr>
          <p:cNvPr id="376" name="Google Shape;376;p46"/>
          <p:cNvSpPr txBox="1"/>
          <p:nvPr>
            <p:ph idx="1" type="body"/>
          </p:nvPr>
        </p:nvSpPr>
        <p:spPr>
          <a:xfrm>
            <a:off x="321275" y="1825624"/>
            <a:ext cx="11615351" cy="5032375"/>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Require legislative approval of course standards. Education bureaucrats now can impose course standards on schools without legislative approval. State lawmakers should enact laws based on the model Legislative Review Act, which follows the language of existing law in Oklahoma, to require legislative approval for any new state course standard.</a:t>
            </a:r>
            <a:endParaRPr sz="17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700" u="sng">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700">
                <a:solidFill>
                  <a:srgbClr val="5E696C"/>
                </a:solidFill>
                <a:latin typeface="Lato Light"/>
                <a:ea typeface="Lato Light"/>
                <a:cs typeface="Lato Light"/>
                <a:sym typeface="Lato Light"/>
              </a:rPr>
              <a:t>Legislative Review Act</a:t>
            </a:r>
            <a:endParaRPr sz="1700">
              <a:solidFill>
                <a:srgbClr val="5E696C"/>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rPr lang="en-US" sz="1700" u="sng">
                <a:solidFill>
                  <a:srgbClr val="7CBCB8"/>
                </a:solidFill>
                <a:latin typeface="Lato Light"/>
                <a:ea typeface="Lato Light"/>
                <a:cs typeface="Lato Light"/>
                <a:sym typeface="Lato Light"/>
                <a:hlinkClick r:id="rId3">
                  <a:extLst>
                    <a:ext uri="{A12FA001-AC4F-418D-AE19-62706E023703}">
                      <ahyp:hlinkClr val="tx"/>
                    </a:ext>
                  </a:extLst>
                </a:hlinkClick>
              </a:rPr>
              <a:t>https://www.nas.org/storage/app/media/New%20Documents/civics-alliance-website-our-work-model-civics-code-20-legislative-review-act.pdf</a:t>
            </a:r>
            <a:endParaRPr sz="1700">
              <a:solidFill>
                <a:srgbClr val="7CBCB8"/>
              </a:solidFill>
              <a:latin typeface="Lato Light"/>
              <a:ea typeface="Lato Light"/>
              <a:cs typeface="Lato Light"/>
              <a:sym typeface="Lato Light"/>
            </a:endParaRPr>
          </a:p>
        </p:txBody>
      </p:sp>
      <p:sp>
        <p:nvSpPr>
          <p:cNvPr id="377" name="Google Shape;377;p46"/>
          <p:cNvSpPr txBox="1"/>
          <p:nvPr/>
        </p:nvSpPr>
        <p:spPr>
          <a:xfrm>
            <a:off x="8944250" y="95450"/>
            <a:ext cx="29553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State Legislature Action</a:t>
            </a:r>
            <a:endParaRPr sz="1800">
              <a:solidFill>
                <a:srgbClr val="5E696C"/>
              </a:solidFill>
              <a:latin typeface="Lato Light"/>
              <a:ea typeface="Lato Light"/>
              <a:cs typeface="Lato Light"/>
              <a:sym typeface="Lato Light"/>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1" name="Shape 381"/>
        <p:cNvGrpSpPr/>
        <p:nvPr/>
      </p:nvGrpSpPr>
      <p:grpSpPr>
        <a:xfrm>
          <a:off x="0" y="0"/>
          <a:ext cx="0" cy="0"/>
          <a:chOff x="0" y="0"/>
          <a:chExt cx="0" cy="0"/>
        </a:xfrm>
      </p:grpSpPr>
      <p:sp>
        <p:nvSpPr>
          <p:cNvPr id="382" name="Google Shape;382;p47"/>
          <p:cNvSpPr txBox="1"/>
          <p:nvPr>
            <p:ph type="title"/>
          </p:nvPr>
        </p:nvSpPr>
        <p:spPr>
          <a:xfrm>
            <a:off x="838200" y="626296"/>
            <a:ext cx="10515600" cy="1064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Reform Teacher Education and Licensure</a:t>
            </a:r>
            <a:endParaRPr>
              <a:solidFill>
                <a:srgbClr val="003152"/>
              </a:solidFill>
              <a:latin typeface="DM Serif Display"/>
              <a:ea typeface="DM Serif Display"/>
              <a:cs typeface="DM Serif Display"/>
              <a:sym typeface="DM Serif Display"/>
            </a:endParaRPr>
          </a:p>
        </p:txBody>
      </p:sp>
      <p:sp>
        <p:nvSpPr>
          <p:cNvPr id="383" name="Google Shape;383;p47"/>
          <p:cNvSpPr txBox="1"/>
          <p:nvPr>
            <p:ph idx="1" type="body"/>
          </p:nvPr>
        </p:nvSpPr>
        <p:spPr>
          <a:xfrm>
            <a:off x="333631" y="1825624"/>
            <a:ext cx="11565925" cy="5032375"/>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Enact teaching education and licensure reform. CRT advocates in education schools require would-be teachers to endure CRT indoctrination. CRT advocates in education departments will make CRT indoctrination required for teacher licensure. State lawmakers should set up alternate education and licensure pathways.</a:t>
            </a:r>
            <a:endParaRPr sz="1700">
              <a:solidFill>
                <a:srgbClr val="5E696C"/>
              </a:solidFill>
              <a:latin typeface="Lato"/>
              <a:ea typeface="Lato"/>
              <a:cs typeface="Lato"/>
              <a:sym typeface="Lato"/>
            </a:endParaRPr>
          </a:p>
          <a:p>
            <a:pPr indent="0" lvl="0" marL="0" rtl="0" algn="ctr">
              <a:lnSpc>
                <a:spcPct val="90000"/>
              </a:lnSpc>
              <a:spcBef>
                <a:spcPts val="1000"/>
              </a:spcBef>
              <a:spcAft>
                <a:spcPts val="1600"/>
              </a:spcAft>
              <a:buClr>
                <a:schemeClr val="dk1"/>
              </a:buClr>
              <a:buSzPts val="2800"/>
              <a:buNone/>
            </a:pPr>
            <a:r>
              <a:t/>
            </a:r>
            <a:endParaRPr u="sng"/>
          </a:p>
        </p:txBody>
      </p:sp>
      <p:sp>
        <p:nvSpPr>
          <p:cNvPr id="384" name="Google Shape;384;p47"/>
          <p:cNvSpPr txBox="1"/>
          <p:nvPr/>
        </p:nvSpPr>
        <p:spPr>
          <a:xfrm>
            <a:off x="8944250" y="95450"/>
            <a:ext cx="29553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State Legislature Action</a:t>
            </a:r>
            <a:endParaRPr sz="1800">
              <a:solidFill>
                <a:srgbClr val="5E696C"/>
              </a:solidFill>
              <a:latin typeface="Lato Light"/>
              <a:ea typeface="Lato Light"/>
              <a:cs typeface="Lato Light"/>
              <a:sym typeface="Lato Light"/>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8" name="Shape 388"/>
        <p:cNvGrpSpPr/>
        <p:nvPr/>
      </p:nvGrpSpPr>
      <p:grpSpPr>
        <a:xfrm>
          <a:off x="0" y="0"/>
          <a:ext cx="0" cy="0"/>
          <a:chOff x="0" y="0"/>
          <a:chExt cx="0" cy="0"/>
        </a:xfrm>
      </p:grpSpPr>
      <p:sp>
        <p:nvSpPr>
          <p:cNvPr id="389" name="Google Shape;389;p48"/>
          <p:cNvSpPr txBox="1"/>
          <p:nvPr>
            <p:ph type="title"/>
          </p:nvPr>
        </p:nvSpPr>
        <p:spPr>
          <a:xfrm>
            <a:off x="838200" y="622321"/>
            <a:ext cx="10515600" cy="1068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Shift </a:t>
            </a:r>
            <a:r>
              <a:rPr lang="en-US">
                <a:solidFill>
                  <a:srgbClr val="003152"/>
                </a:solidFill>
                <a:latin typeface="DM Serif Display"/>
                <a:ea typeface="DM Serif Display"/>
                <a:cs typeface="DM Serif Display"/>
                <a:sym typeface="DM Serif Display"/>
              </a:rPr>
              <a:t>School Board</a:t>
            </a:r>
            <a:r>
              <a:rPr lang="en-US">
                <a:solidFill>
                  <a:srgbClr val="003152"/>
                </a:solidFill>
                <a:latin typeface="DM Serif Display"/>
                <a:ea typeface="DM Serif Display"/>
                <a:cs typeface="DM Serif Display"/>
                <a:sym typeface="DM Serif Display"/>
              </a:rPr>
              <a:t> Election Dates</a:t>
            </a:r>
            <a:endParaRPr>
              <a:solidFill>
                <a:srgbClr val="003152"/>
              </a:solidFill>
              <a:latin typeface="DM Serif Display"/>
              <a:ea typeface="DM Serif Display"/>
              <a:cs typeface="DM Serif Display"/>
              <a:sym typeface="DM Serif Display"/>
            </a:endParaRPr>
          </a:p>
        </p:txBody>
      </p:sp>
      <p:sp>
        <p:nvSpPr>
          <p:cNvPr id="390" name="Google Shape;390;p48"/>
          <p:cNvSpPr txBox="1"/>
          <p:nvPr>
            <p:ph idx="1" type="body"/>
          </p:nvPr>
        </p:nvSpPr>
        <p:spPr>
          <a:xfrm>
            <a:off x="284205" y="1825624"/>
            <a:ext cx="11652422" cy="5032375"/>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1600"/>
              </a:spcAft>
              <a:buClr>
                <a:schemeClr val="dk1"/>
              </a:buClr>
              <a:buSzPts val="2800"/>
              <a:buNone/>
            </a:pPr>
            <a:r>
              <a:rPr lang="en-US" sz="1700">
                <a:solidFill>
                  <a:srgbClr val="5E696C"/>
                </a:solidFill>
                <a:latin typeface="Lato"/>
                <a:ea typeface="Lato"/>
                <a:cs typeface="Lato"/>
                <a:sym typeface="Lato"/>
              </a:rPr>
              <a:t>Shift </a:t>
            </a:r>
            <a:r>
              <a:rPr lang="en-US" sz="1700">
                <a:solidFill>
                  <a:srgbClr val="5E696C"/>
                </a:solidFill>
                <a:latin typeface="Lato"/>
                <a:ea typeface="Lato"/>
                <a:cs typeface="Lato"/>
                <a:sym typeface="Lato"/>
              </a:rPr>
              <a:t>school board</a:t>
            </a:r>
            <a:r>
              <a:rPr lang="en-US" sz="1700">
                <a:solidFill>
                  <a:srgbClr val="5E696C"/>
                </a:solidFill>
                <a:latin typeface="Lato"/>
                <a:ea typeface="Lato"/>
                <a:cs typeface="Lato"/>
                <a:sym typeface="Lato"/>
              </a:rPr>
              <a:t> election dates. School board elections frequently now take place on dates different from the general election, with low voter participation. CRT activists take advantage to dominate school board elections. Town, counties, and states should shift </a:t>
            </a:r>
            <a:r>
              <a:rPr lang="en-US" sz="1700">
                <a:solidFill>
                  <a:srgbClr val="5E696C"/>
                </a:solidFill>
                <a:latin typeface="Lato"/>
                <a:ea typeface="Lato"/>
                <a:cs typeface="Lato"/>
                <a:sym typeface="Lato"/>
              </a:rPr>
              <a:t>school board</a:t>
            </a:r>
            <a:r>
              <a:rPr lang="en-US" sz="1700">
                <a:solidFill>
                  <a:srgbClr val="5E696C"/>
                </a:solidFill>
                <a:latin typeface="Lato"/>
                <a:ea typeface="Lato"/>
                <a:cs typeface="Lato"/>
                <a:sym typeface="Lato"/>
              </a:rPr>
              <a:t> election dates to the same day as the general election.</a:t>
            </a:r>
            <a:endParaRPr sz="1700">
              <a:solidFill>
                <a:srgbClr val="5E696C"/>
              </a:solidFill>
              <a:latin typeface="Lato"/>
              <a:ea typeface="Lato"/>
              <a:cs typeface="Lato"/>
              <a:sym typeface="Lato"/>
            </a:endParaRPr>
          </a:p>
        </p:txBody>
      </p:sp>
      <p:sp>
        <p:nvSpPr>
          <p:cNvPr id="391" name="Google Shape;391;p48"/>
          <p:cNvSpPr txBox="1"/>
          <p:nvPr/>
        </p:nvSpPr>
        <p:spPr>
          <a:xfrm>
            <a:off x="8944250" y="95450"/>
            <a:ext cx="29553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State Legislature Action</a:t>
            </a:r>
            <a:endParaRPr sz="1800">
              <a:solidFill>
                <a:srgbClr val="5E696C"/>
              </a:solidFill>
              <a:latin typeface="Lato Light"/>
              <a:ea typeface="Lato Light"/>
              <a:cs typeface="Lato Light"/>
              <a:sym typeface="Lato Light"/>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49"/>
          <p:cNvSpPr txBox="1"/>
          <p:nvPr>
            <p:ph type="title"/>
          </p:nvPr>
        </p:nvSpPr>
        <p:spPr>
          <a:xfrm>
            <a:off x="838200" y="630271"/>
            <a:ext cx="10515600" cy="10605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Tell Federal Lawmakers to Step Up!</a:t>
            </a:r>
            <a:endParaRPr>
              <a:solidFill>
                <a:srgbClr val="003152"/>
              </a:solidFill>
              <a:latin typeface="DM Serif Display"/>
              <a:ea typeface="DM Serif Display"/>
              <a:cs typeface="DM Serif Display"/>
              <a:sym typeface="DM Serif Display"/>
            </a:endParaRPr>
          </a:p>
        </p:txBody>
      </p:sp>
      <p:sp>
        <p:nvSpPr>
          <p:cNvPr id="397" name="Google Shape;397;p49"/>
          <p:cNvSpPr txBox="1"/>
          <p:nvPr>
            <p:ph idx="1" type="body"/>
          </p:nvPr>
        </p:nvSpPr>
        <p:spPr>
          <a:xfrm>
            <a:off x="271849" y="1825624"/>
            <a:ext cx="11677135" cy="5032375"/>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solidFill>
                  <a:srgbClr val="5E696C"/>
                </a:solidFill>
                <a:latin typeface="Lato"/>
                <a:ea typeface="Lato"/>
                <a:cs typeface="Lato"/>
                <a:sym typeface="Lato"/>
              </a:rPr>
              <a:t>Inform federal lawmakers that your support requires making a priority of effective opposition to Critical Race Theory and action civics. Follow up with support for active opponents to Critical Race Theory and action civics. Consider organizing primary campaigns against federal lawmakers who won’t lead on this issue.</a:t>
            </a:r>
            <a:endParaRPr sz="1700">
              <a:solidFill>
                <a:srgbClr val="5E696C"/>
              </a:solidFill>
              <a:latin typeface="Lato"/>
              <a:ea typeface="Lato"/>
              <a:cs typeface="Lato"/>
              <a:sym typeface="Lato"/>
            </a:endParaRPr>
          </a:p>
          <a:p>
            <a:pPr indent="0" lvl="0" marL="0" rtl="0" algn="ctr">
              <a:lnSpc>
                <a:spcPct val="90000"/>
              </a:lnSpc>
              <a:spcBef>
                <a:spcPts val="1000"/>
              </a:spcBef>
              <a:spcAft>
                <a:spcPts val="1600"/>
              </a:spcAft>
              <a:buClr>
                <a:schemeClr val="dk1"/>
              </a:buClr>
              <a:buSzPts val="2800"/>
              <a:buNone/>
            </a:pPr>
            <a:r>
              <a:t/>
            </a:r>
            <a:endParaRPr u="sng"/>
          </a:p>
        </p:txBody>
      </p:sp>
      <p:sp>
        <p:nvSpPr>
          <p:cNvPr id="398" name="Google Shape;398;p49"/>
          <p:cNvSpPr txBox="1"/>
          <p:nvPr/>
        </p:nvSpPr>
        <p:spPr>
          <a:xfrm>
            <a:off x="8944250" y="95450"/>
            <a:ext cx="29553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Grassroots Action</a:t>
            </a:r>
            <a:endParaRPr sz="1800">
              <a:solidFill>
                <a:srgbClr val="5E696C"/>
              </a:solidFill>
              <a:latin typeface="Lato Light"/>
              <a:ea typeface="Lato Light"/>
              <a:cs typeface="Lato Light"/>
              <a:sym typeface="Lato 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5"/>
          <p:cNvSpPr txBox="1"/>
          <p:nvPr>
            <p:ph type="title"/>
          </p:nvPr>
        </p:nvSpPr>
        <p:spPr>
          <a:xfrm>
            <a:off x="838200" y="591659"/>
            <a:ext cx="10515600" cy="1098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Critical Race Theory</a:t>
            </a:r>
            <a:endParaRPr>
              <a:solidFill>
                <a:srgbClr val="003152"/>
              </a:solidFill>
              <a:latin typeface="DM Serif Display"/>
              <a:ea typeface="DM Serif Display"/>
              <a:cs typeface="DM Serif Display"/>
              <a:sym typeface="DM Serif Display"/>
            </a:endParaRPr>
          </a:p>
        </p:txBody>
      </p:sp>
      <p:sp>
        <p:nvSpPr>
          <p:cNvPr id="89" name="Google Shape;89;p5"/>
          <p:cNvSpPr txBox="1"/>
          <p:nvPr>
            <p:ph idx="1" type="body"/>
          </p:nvPr>
        </p:nvSpPr>
        <p:spPr>
          <a:xfrm>
            <a:off x="342275" y="1804075"/>
            <a:ext cx="11619000" cy="5053800"/>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latin typeface="Lato"/>
                <a:ea typeface="Lato"/>
                <a:cs typeface="Lato"/>
                <a:sym typeface="Lato"/>
              </a:rPr>
              <a:t>Critical Race Theory applies Social Justice Theory to race. Critical Race Theory assigns blame to groups on the basis of race, sex, and other group identities, and asserts that any departure from equality of outcomes is the result of “systemic racism.”</a:t>
            </a:r>
            <a:endParaRPr sz="1800">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latin typeface="Lato Light"/>
                <a:ea typeface="Lato Light"/>
                <a:cs typeface="Lato Light"/>
                <a:sym typeface="Lato Light"/>
              </a:rPr>
              <a:t>Critical Race Theory Briefing Book</a:t>
            </a:r>
            <a:endParaRPr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https://christopherrufo.com/crt-briefing-book/</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latin typeface="Lato Light"/>
                <a:ea typeface="Lato Light"/>
                <a:cs typeface="Lato Light"/>
                <a:sym typeface="Lato Light"/>
              </a:rPr>
              <a:t>Critical Race Theory</a:t>
            </a:r>
            <a:endParaRPr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4">
                  <a:extLst>
                    <a:ext uri="{A12FA001-AC4F-418D-AE19-62706E023703}">
                      <ahyp:hlinkClr val="tx"/>
                    </a:ext>
                  </a:extLst>
                </a:hlinkClick>
              </a:rPr>
              <a:t>https://www.nas.org/civics-alliance/issue-briefs/critical-race-theory</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a:p>
        </p:txBody>
      </p:sp>
      <p:sp>
        <p:nvSpPr>
          <p:cNvPr id="90" name="Google Shape;90;p5"/>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Background</a:t>
            </a:r>
            <a:endParaRPr>
              <a:solidFill>
                <a:srgbClr val="5E696C"/>
              </a:solidFill>
              <a:latin typeface="Lato Light"/>
              <a:ea typeface="Lato Light"/>
              <a:cs typeface="Lato Light"/>
              <a:sym typeface="Lato Light"/>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p50"/>
          <p:cNvSpPr txBox="1"/>
          <p:nvPr>
            <p:ph type="title"/>
          </p:nvPr>
        </p:nvSpPr>
        <p:spPr>
          <a:xfrm>
            <a:off x="838200" y="598413"/>
            <a:ext cx="10515600" cy="1092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solidFill>
                  <a:srgbClr val="003152"/>
                </a:solidFill>
                <a:latin typeface="DM Serif Display"/>
                <a:ea typeface="DM Serif Display"/>
                <a:cs typeface="DM Serif Display"/>
                <a:sym typeface="DM Serif Display"/>
              </a:rPr>
              <a:t>Set Up State Organization</a:t>
            </a:r>
            <a:endParaRPr>
              <a:solidFill>
                <a:srgbClr val="003152"/>
              </a:solidFill>
              <a:latin typeface="DM Serif Display"/>
              <a:ea typeface="DM Serif Display"/>
              <a:cs typeface="DM Serif Display"/>
              <a:sym typeface="DM Serif Display"/>
            </a:endParaRPr>
          </a:p>
        </p:txBody>
      </p:sp>
      <p:sp>
        <p:nvSpPr>
          <p:cNvPr id="404" name="Google Shape;404;p50"/>
          <p:cNvSpPr txBox="1"/>
          <p:nvPr>
            <p:ph idx="1" type="body"/>
          </p:nvPr>
        </p:nvSpPr>
        <p:spPr>
          <a:xfrm>
            <a:off x="259491" y="1825624"/>
            <a:ext cx="11714205" cy="503237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700">
                <a:latin typeface="Lato"/>
                <a:ea typeface="Lato"/>
                <a:cs typeface="Lato"/>
                <a:sym typeface="Lato"/>
              </a:rPr>
              <a:t>Join or form a state affiliate of the Civics Alliance, to coordinate local and statewide work to oppose Critical Race Theory and Action Civics.</a:t>
            </a:r>
            <a:endParaRPr sz="1700">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sz="1700">
              <a:solidFill>
                <a:srgbClr val="5E696C"/>
              </a:solidFill>
              <a:latin typeface="Lato Light"/>
              <a:ea typeface="Lato Light"/>
              <a:cs typeface="Lato Light"/>
              <a:sym typeface="Lato Light"/>
            </a:endParaRPr>
          </a:p>
          <a:p>
            <a:pPr indent="0" lvl="0" marL="0" rtl="0" algn="l">
              <a:lnSpc>
                <a:spcPct val="90000"/>
              </a:lnSpc>
              <a:spcBef>
                <a:spcPts val="1600"/>
              </a:spcBef>
              <a:spcAft>
                <a:spcPts val="1600"/>
              </a:spcAft>
              <a:buClr>
                <a:schemeClr val="dk1"/>
              </a:buClr>
              <a:buSzPts val="2800"/>
              <a:buNone/>
            </a:pPr>
            <a:r>
              <a:rPr lang="en-US" sz="1700">
                <a:solidFill>
                  <a:srgbClr val="5E696C"/>
                </a:solidFill>
                <a:latin typeface="Lato Light"/>
                <a:ea typeface="Lato Light"/>
                <a:cs typeface="Lato Light"/>
                <a:sym typeface="Lato Light"/>
              </a:rPr>
              <a:t>Contact: David Randall (</a:t>
            </a:r>
            <a:r>
              <a:rPr lang="en-US" sz="1700" u="sng">
                <a:solidFill>
                  <a:srgbClr val="7CBCB8"/>
                </a:solidFill>
                <a:latin typeface="Lato Light"/>
                <a:ea typeface="Lato Light"/>
                <a:cs typeface="Lato Light"/>
                <a:sym typeface="Lato Light"/>
                <a:hlinkClick r:id="rId3">
                  <a:extLst>
                    <a:ext uri="{A12FA001-AC4F-418D-AE19-62706E023703}">
                      <ahyp:hlinkClr val="tx"/>
                    </a:ext>
                  </a:extLst>
                </a:hlinkClick>
              </a:rPr>
              <a:t>randall@nas.org</a:t>
            </a:r>
            <a:r>
              <a:rPr lang="en-US" sz="1700">
                <a:solidFill>
                  <a:srgbClr val="5E696C"/>
                </a:solidFill>
                <a:latin typeface="Lato Light"/>
                <a:ea typeface="Lato Light"/>
                <a:cs typeface="Lato Light"/>
                <a:sym typeface="Lato Light"/>
              </a:rPr>
              <a:t>), Policy Director, Civics Alliance</a:t>
            </a:r>
            <a:endParaRPr sz="1700">
              <a:solidFill>
                <a:srgbClr val="5E696C"/>
              </a:solidFill>
              <a:latin typeface="Lato Light"/>
              <a:ea typeface="Lato Light"/>
              <a:cs typeface="Lato Light"/>
              <a:sym typeface="Lato Light"/>
            </a:endParaRPr>
          </a:p>
        </p:txBody>
      </p:sp>
      <p:sp>
        <p:nvSpPr>
          <p:cNvPr id="405" name="Google Shape;405;p50"/>
          <p:cNvSpPr txBox="1"/>
          <p:nvPr/>
        </p:nvSpPr>
        <p:spPr>
          <a:xfrm>
            <a:off x="8944250" y="95450"/>
            <a:ext cx="29553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5E696C"/>
                </a:solidFill>
                <a:latin typeface="Lato Light"/>
                <a:ea typeface="Lato Light"/>
                <a:cs typeface="Lato Light"/>
                <a:sym typeface="Lato Light"/>
              </a:rPr>
              <a:t>Grassroots Action</a:t>
            </a:r>
            <a:endParaRPr sz="1800">
              <a:solidFill>
                <a:srgbClr val="5E696C"/>
              </a:solidFill>
              <a:latin typeface="Lato Light"/>
              <a:ea typeface="Lato Light"/>
              <a:cs typeface="Lato Light"/>
              <a:sym typeface="Lato 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6"/>
          <p:cNvSpPr txBox="1"/>
          <p:nvPr>
            <p:ph type="title"/>
          </p:nvPr>
        </p:nvSpPr>
        <p:spPr>
          <a:xfrm>
            <a:off x="838200" y="596496"/>
            <a:ext cx="10515600" cy="1094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CRT Educators</a:t>
            </a:r>
            <a:endParaRPr>
              <a:solidFill>
                <a:srgbClr val="003152"/>
              </a:solidFill>
              <a:latin typeface="DM Serif Display"/>
              <a:ea typeface="DM Serif Display"/>
              <a:cs typeface="DM Serif Display"/>
              <a:sym typeface="DM Serif Display"/>
            </a:endParaRPr>
          </a:p>
        </p:txBody>
      </p:sp>
      <p:sp>
        <p:nvSpPr>
          <p:cNvPr id="96" name="Google Shape;96;p6"/>
          <p:cNvSpPr txBox="1"/>
          <p:nvPr>
            <p:ph idx="1" type="body"/>
          </p:nvPr>
        </p:nvSpPr>
        <p:spPr>
          <a:xfrm>
            <a:off x="321276" y="1853514"/>
            <a:ext cx="11627708" cy="5004485"/>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Critical Race Theory (CRT) educators in the schools teach hostility to America, divide students by skin color into oppressors and the oppressed, and yoke every part of school life to the struggle to combat “systemic racism.”</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800" u="sng">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Woke Schooling: A Toolkit for Concerned Parents</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https://www.manhattan-institute.org/woke-schooling-toolkit-for-concerned-parents</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t/>
            </a:r>
            <a:endParaRPr i="1"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Keeping the Republic</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4">
                  <a:extLst>
                    <a:ext uri="{A12FA001-AC4F-418D-AE19-62706E023703}">
                      <ahyp:hlinkClr val="tx"/>
                    </a:ext>
                  </a:extLst>
                </a:hlinkClick>
              </a:rPr>
              <a:t>https://www.nas.org/blogs/article/keeping-the-republic</a:t>
            </a:r>
            <a:r>
              <a:rPr lang="en-US" sz="1800">
                <a:solidFill>
                  <a:srgbClr val="7CBCB8"/>
                </a:solidFill>
                <a:latin typeface="Lato Light"/>
                <a:ea typeface="Lato Light"/>
                <a:cs typeface="Lato Light"/>
                <a:sym typeface="Lato Light"/>
              </a:rPr>
              <a:t> </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a:p>
        </p:txBody>
      </p:sp>
      <p:sp>
        <p:nvSpPr>
          <p:cNvPr id="97" name="Google Shape;97;p6"/>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Background</a:t>
            </a:r>
            <a:endParaRPr>
              <a:solidFill>
                <a:srgbClr val="5E696C"/>
              </a:solidFill>
              <a:latin typeface="Lato Light"/>
              <a:ea typeface="Lato Light"/>
              <a:cs typeface="Lato Light"/>
              <a:sym typeface="Lato Ligh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7"/>
          <p:cNvSpPr txBox="1"/>
          <p:nvPr>
            <p:ph type="title"/>
          </p:nvPr>
        </p:nvSpPr>
        <p:spPr>
          <a:xfrm>
            <a:off x="838200" y="557450"/>
            <a:ext cx="10515600" cy="10095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Action Civics</a:t>
            </a:r>
            <a:endParaRPr>
              <a:solidFill>
                <a:srgbClr val="003152"/>
              </a:solidFill>
              <a:latin typeface="DM Serif Display"/>
              <a:ea typeface="DM Serif Display"/>
              <a:cs typeface="DM Serif Display"/>
              <a:sym typeface="DM Serif Display"/>
            </a:endParaRPr>
          </a:p>
        </p:txBody>
      </p:sp>
      <p:sp>
        <p:nvSpPr>
          <p:cNvPr id="103" name="Google Shape;103;p7"/>
          <p:cNvSpPr txBox="1"/>
          <p:nvPr>
            <p:ph idx="1" type="body"/>
          </p:nvPr>
        </p:nvSpPr>
        <p:spPr>
          <a:xfrm>
            <a:off x="284205" y="1690690"/>
            <a:ext cx="11623590" cy="4734824"/>
          </a:xfrm>
          <a:prstGeom prst="rect">
            <a:avLst/>
          </a:prstGeom>
          <a:noFill/>
          <a:ln>
            <a:noFill/>
          </a:ln>
        </p:spPr>
        <p:txBody>
          <a:bodyPr anchorCtr="0" anchor="t" bIns="45700" lIns="91425" spcFirstLastPara="1" rIns="91425" wrap="square" tIns="45700">
            <a:normAutofit lnSpcReduction="10000"/>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Action Civics teaches students the tactics of how to mobilize Americans to end America’s “oppressive regime.” Action Civics, also known as “civic engagement” or “service learning,” replaces classroom learning with vocational training in the community organizing tactics of the radical Saul Alinsky.</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800" u="sng">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ctr">
              <a:lnSpc>
                <a:spcPct val="90000"/>
              </a:lnSpc>
              <a:spcBef>
                <a:spcPts val="1000"/>
              </a:spcBef>
              <a:spcAft>
                <a:spcPts val="0"/>
              </a:spcAft>
              <a:buClr>
                <a:schemeClr val="dk1"/>
              </a:buClr>
              <a:buSzPts val="2800"/>
              <a:buNone/>
            </a:pPr>
            <a:r>
              <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rPr lang="en-US" sz="1800">
                <a:latin typeface="Lato Light"/>
                <a:ea typeface="Lato Light"/>
                <a:cs typeface="Lato Light"/>
                <a:sym typeface="Lato Light"/>
              </a:rPr>
              <a:t>“Action Civics” Replaces Citizenship with Partisanship</a:t>
            </a:r>
            <a:endParaRPr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https://americanmind.org/memo/action-civics-replaces-citizenship-with-partisanship/</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t/>
            </a:r>
            <a:endParaRPr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latin typeface="Lato Light"/>
                <a:ea typeface="Lato Light"/>
                <a:cs typeface="Lato Light"/>
                <a:sym typeface="Lato Light"/>
              </a:rPr>
              <a:t>Making Citizens: How American Universities Teach Civics</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4">
                  <a:extLst>
                    <a:ext uri="{A12FA001-AC4F-418D-AE19-62706E023703}">
                      <ahyp:hlinkClr val="tx"/>
                    </a:ext>
                  </a:extLst>
                </a:hlinkClick>
              </a:rPr>
              <a:t>https://www.nas.org/reports/making-citizens-how-american-universities-teach-civics</a:t>
            </a:r>
            <a:endParaRPr i="1" sz="1800" u="sng">
              <a:solidFill>
                <a:srgbClr val="7CBCB8"/>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t/>
            </a:r>
            <a:endParaRPr i="1"/>
          </a:p>
          <a:p>
            <a:pPr indent="-50800" lvl="0" marL="228600" rtl="0" algn="l">
              <a:lnSpc>
                <a:spcPct val="90000"/>
              </a:lnSpc>
              <a:spcBef>
                <a:spcPts val="1000"/>
              </a:spcBef>
              <a:spcAft>
                <a:spcPts val="1600"/>
              </a:spcAft>
              <a:buClr>
                <a:schemeClr val="dk1"/>
              </a:buClr>
              <a:buSzPts val="2800"/>
              <a:buNone/>
            </a:pPr>
            <a:r>
              <a:t/>
            </a:r>
            <a:endParaRPr/>
          </a:p>
        </p:txBody>
      </p:sp>
      <p:sp>
        <p:nvSpPr>
          <p:cNvPr id="104" name="Google Shape;104;p7"/>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Background</a:t>
            </a:r>
            <a:endParaRPr>
              <a:solidFill>
                <a:srgbClr val="5E696C"/>
              </a:solidFill>
              <a:latin typeface="Lato Light"/>
              <a:ea typeface="Lato Light"/>
              <a:cs typeface="Lato Light"/>
              <a:sym typeface="Lato Ligh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8"/>
          <p:cNvSpPr txBox="1"/>
          <p:nvPr>
            <p:ph type="title"/>
          </p:nvPr>
        </p:nvSpPr>
        <p:spPr>
          <a:xfrm>
            <a:off x="838200" y="600046"/>
            <a:ext cx="10515600" cy="10908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“Equity” Means Race Discrimination</a:t>
            </a:r>
            <a:endParaRPr>
              <a:solidFill>
                <a:srgbClr val="003152"/>
              </a:solidFill>
              <a:latin typeface="DM Serif Display"/>
              <a:ea typeface="DM Serif Display"/>
              <a:cs typeface="DM Serif Display"/>
              <a:sym typeface="DM Serif Display"/>
            </a:endParaRPr>
          </a:p>
        </p:txBody>
      </p:sp>
      <p:sp>
        <p:nvSpPr>
          <p:cNvPr id="110" name="Google Shape;110;p8"/>
          <p:cNvSpPr txBox="1"/>
          <p:nvPr>
            <p:ph idx="1" type="body"/>
          </p:nvPr>
        </p:nvSpPr>
        <p:spPr>
          <a:xfrm>
            <a:off x="296561" y="1828800"/>
            <a:ext cx="11640065" cy="4250724"/>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CRT educators reject the principle of equality of opportunity and discriminate on the basis of race in decisions such as hiring, promotion, and admission. They call this race discrimination “diversity” or “equity.” CRT educators’ commitment to “diversity” or “equity” requires them to violate the Civil Rights Act.</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sz="1800" u="sng">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i="1" sz="1800">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i="1" lang="en-US" sz="1800">
                <a:solidFill>
                  <a:srgbClr val="5E696C"/>
                </a:solidFill>
                <a:latin typeface="Lato Light"/>
                <a:ea typeface="Lato Light"/>
                <a:cs typeface="Lato Light"/>
                <a:sym typeface="Lato Light"/>
              </a:rPr>
              <a:t>The Evolution and Implementation of Equity (I and II)</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https://www.mindingthecampus.org/2021/02/18/the-evolution-and-implementation-of-equity-part-i/</a:t>
            </a:r>
            <a:endParaRPr sz="1800">
              <a:solidFill>
                <a:srgbClr val="7CBCB8"/>
              </a:solidFill>
              <a:latin typeface="Lato Light"/>
              <a:ea typeface="Lato Light"/>
              <a:cs typeface="Lato Light"/>
              <a:sym typeface="Lato Light"/>
            </a:endParaRPr>
          </a:p>
          <a:p>
            <a:pPr indent="0" lvl="0" marL="0" rtl="0" algn="l">
              <a:lnSpc>
                <a:spcPct val="100000"/>
              </a:lnSpc>
              <a:spcBef>
                <a:spcPts val="0"/>
              </a:spcBef>
              <a:spcAft>
                <a:spcPts val="0"/>
              </a:spcAft>
              <a:buClr>
                <a:schemeClr val="dk1"/>
              </a:buClr>
              <a:buFont typeface="Arial"/>
              <a:buNone/>
            </a:pPr>
            <a:r>
              <a:rPr lang="en-US" sz="1800" u="sng">
                <a:solidFill>
                  <a:srgbClr val="7CBCB8"/>
                </a:solidFill>
                <a:latin typeface="Lato Light"/>
                <a:ea typeface="Lato Light"/>
                <a:cs typeface="Lato Light"/>
                <a:sym typeface="Lato Light"/>
                <a:hlinkClick r:id="rId4">
                  <a:extLst>
                    <a:ext uri="{A12FA001-AC4F-418D-AE19-62706E023703}">
                      <ahyp:hlinkClr val="tx"/>
                    </a:ext>
                  </a:extLst>
                </a:hlinkClick>
              </a:rPr>
              <a:t>https://www.mindingthecampus.org/2021/02/25/the-evolution-and-implementation-of-equity-part-ii/</a:t>
            </a:r>
            <a:endParaRPr sz="1800">
              <a:solidFill>
                <a:srgbClr val="7CBCB8"/>
              </a:solidFill>
              <a:latin typeface="Lato Light"/>
              <a:ea typeface="Lato Light"/>
              <a:cs typeface="Lato Light"/>
              <a:sym typeface="Lato Light"/>
            </a:endParaRPr>
          </a:p>
        </p:txBody>
      </p:sp>
      <p:sp>
        <p:nvSpPr>
          <p:cNvPr id="111" name="Google Shape;111;p8"/>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Background</a:t>
            </a:r>
            <a:endParaRPr>
              <a:solidFill>
                <a:srgbClr val="5E696C"/>
              </a:solidFill>
              <a:latin typeface="Lato Light"/>
              <a:ea typeface="Lato Light"/>
              <a:cs typeface="Lato Light"/>
              <a:sym typeface="Lato 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9"/>
          <p:cNvSpPr txBox="1"/>
          <p:nvPr>
            <p:ph type="title"/>
          </p:nvPr>
        </p:nvSpPr>
        <p:spPr>
          <a:xfrm>
            <a:off x="838200" y="589884"/>
            <a:ext cx="10515600" cy="1100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3152"/>
                </a:solidFill>
                <a:latin typeface="DM Serif Display"/>
                <a:ea typeface="DM Serif Display"/>
                <a:cs typeface="DM Serif Display"/>
                <a:sym typeface="DM Serif Display"/>
              </a:rPr>
              <a:t>“Inclusion” Means Suppressing Free Speech</a:t>
            </a:r>
            <a:endParaRPr>
              <a:solidFill>
                <a:srgbClr val="003152"/>
              </a:solidFill>
              <a:latin typeface="DM Serif Display"/>
              <a:ea typeface="DM Serif Display"/>
              <a:cs typeface="DM Serif Display"/>
              <a:sym typeface="DM Serif Display"/>
            </a:endParaRPr>
          </a:p>
        </p:txBody>
      </p:sp>
      <p:sp>
        <p:nvSpPr>
          <p:cNvPr id="117" name="Google Shape;117;p9"/>
          <p:cNvSpPr txBox="1"/>
          <p:nvPr>
            <p:ph idx="1" type="body"/>
          </p:nvPr>
        </p:nvSpPr>
        <p:spPr>
          <a:xfrm>
            <a:off x="296562" y="1816443"/>
            <a:ext cx="11652422" cy="5041556"/>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n-US" sz="1800">
                <a:solidFill>
                  <a:srgbClr val="5E696C"/>
                </a:solidFill>
                <a:latin typeface="Lato"/>
                <a:ea typeface="Lato"/>
                <a:cs typeface="Lato"/>
                <a:sym typeface="Lato"/>
              </a:rPr>
              <a:t>CRT educators wish to silence all opposition to imposing CRT theory. They call silencing opponents “inclusion.” CRT educator’s commitment to “inclusion” requires them to violate the First Amendment right to free speech.</a:t>
            </a:r>
            <a:endParaRPr sz="1800">
              <a:solidFill>
                <a:srgbClr val="5E696C"/>
              </a:solidFill>
              <a:latin typeface="Lato"/>
              <a:ea typeface="Lato"/>
              <a:cs typeface="Lato"/>
              <a:sym typeface="Lato"/>
            </a:endParaRPr>
          </a:p>
          <a:p>
            <a:pPr indent="0" lvl="0" marL="0" rtl="0" algn="ctr">
              <a:lnSpc>
                <a:spcPct val="90000"/>
              </a:lnSpc>
              <a:spcBef>
                <a:spcPts val="1000"/>
              </a:spcBef>
              <a:spcAft>
                <a:spcPts val="0"/>
              </a:spcAft>
              <a:buClr>
                <a:schemeClr val="dk1"/>
              </a:buClr>
              <a:buSzPts val="2800"/>
              <a:buNone/>
            </a:pPr>
            <a:r>
              <a:t/>
            </a:r>
            <a:endParaRPr u="sng"/>
          </a:p>
          <a:p>
            <a:pPr indent="0" lvl="0" marL="0" rtl="0" algn="ctr">
              <a:lnSpc>
                <a:spcPct val="90000"/>
              </a:lnSpc>
              <a:spcBef>
                <a:spcPts val="1000"/>
              </a:spcBef>
              <a:spcAft>
                <a:spcPts val="0"/>
              </a:spcAft>
              <a:buClr>
                <a:schemeClr val="dk1"/>
              </a:buClr>
              <a:buSzPts val="2800"/>
              <a:buNone/>
            </a:pPr>
            <a:r>
              <a:rPr lang="en-US">
                <a:solidFill>
                  <a:srgbClr val="003152"/>
                </a:solidFill>
                <a:latin typeface="DM Serif Display"/>
                <a:ea typeface="DM Serif Display"/>
                <a:cs typeface="DM Serif Display"/>
                <a:sym typeface="DM Serif Display"/>
              </a:rPr>
              <a:t>More Information</a:t>
            </a:r>
            <a:endParaRPr>
              <a:solidFill>
                <a:srgbClr val="003152"/>
              </a:solidFill>
              <a:latin typeface="DM Serif Display"/>
              <a:ea typeface="DM Serif Display"/>
              <a:cs typeface="DM Serif Display"/>
              <a:sym typeface="DM Serif Display"/>
            </a:endParaRPr>
          </a:p>
          <a:p>
            <a:pPr indent="0" lvl="0" marL="0" rtl="0" algn="l">
              <a:lnSpc>
                <a:spcPct val="90000"/>
              </a:lnSpc>
              <a:spcBef>
                <a:spcPts val="1000"/>
              </a:spcBef>
              <a:spcAft>
                <a:spcPts val="0"/>
              </a:spcAft>
              <a:buClr>
                <a:schemeClr val="dk1"/>
              </a:buClr>
              <a:buSzPts val="2800"/>
              <a:buNone/>
            </a:pPr>
            <a:r>
              <a:t/>
            </a:r>
            <a:endParaRPr sz="1800">
              <a:solidFill>
                <a:srgbClr val="5E696C"/>
              </a:solidFill>
            </a:endParaRPr>
          </a:p>
          <a:p>
            <a:pPr indent="0" lvl="0" marL="0" rtl="0" algn="l">
              <a:lnSpc>
                <a:spcPct val="90000"/>
              </a:lnSpc>
              <a:spcBef>
                <a:spcPts val="1000"/>
              </a:spcBef>
              <a:spcAft>
                <a:spcPts val="0"/>
              </a:spcAft>
              <a:buClr>
                <a:schemeClr val="dk1"/>
              </a:buClr>
              <a:buSzPts val="2800"/>
              <a:buNone/>
            </a:pPr>
            <a:r>
              <a:rPr lang="en-US" sz="1800">
                <a:solidFill>
                  <a:srgbClr val="5E696C"/>
                </a:solidFill>
                <a:latin typeface="Lato Light"/>
                <a:ea typeface="Lato Light"/>
                <a:cs typeface="Lato Light"/>
                <a:sym typeface="Lato Light"/>
              </a:rPr>
              <a:t>Suppressing Free Speech in the Name of Inclusion and Racial Equity at Princeton</a:t>
            </a:r>
            <a:endParaRPr sz="1800">
              <a:solidFill>
                <a:srgbClr val="5E696C"/>
              </a:solidFill>
              <a:latin typeface="Lato Light"/>
              <a:ea typeface="Lato Light"/>
              <a:cs typeface="Lato Light"/>
              <a:sym typeface="Lato Light"/>
            </a:endParaRPr>
          </a:p>
          <a:p>
            <a:pPr indent="0" lvl="0" marL="0" rtl="0" algn="l">
              <a:lnSpc>
                <a:spcPct val="90000"/>
              </a:lnSpc>
              <a:spcBef>
                <a:spcPts val="1000"/>
              </a:spcBef>
              <a:spcAft>
                <a:spcPts val="0"/>
              </a:spcAft>
              <a:buClr>
                <a:schemeClr val="dk1"/>
              </a:buClr>
              <a:buSzPts val="2800"/>
              <a:buNone/>
            </a:pPr>
            <a:r>
              <a:rPr lang="en-US" sz="1800" u="sng">
                <a:solidFill>
                  <a:srgbClr val="7CBCB8"/>
                </a:solidFill>
                <a:latin typeface="Lato Light"/>
                <a:ea typeface="Lato Light"/>
                <a:cs typeface="Lato Light"/>
                <a:sym typeface="Lato Light"/>
                <a:hlinkClick r:id="rId3">
                  <a:extLst>
                    <a:ext uri="{A12FA001-AC4F-418D-AE19-62706E023703}">
                      <ahyp:hlinkClr val="tx"/>
                    </a:ext>
                  </a:extLst>
                </a:hlinkClick>
              </a:rPr>
              <a:t>https://www.frontpagemag.com/fpm/2020/12/suppressing-free-speech-name-inclusion-and-racial-richard-l-cravatts/</a:t>
            </a:r>
            <a:endParaRPr sz="1800">
              <a:solidFill>
                <a:srgbClr val="7CBCB8"/>
              </a:solidFill>
              <a:latin typeface="Lato Light"/>
              <a:ea typeface="Lato Light"/>
              <a:cs typeface="Lato Light"/>
              <a:sym typeface="Lato Light"/>
            </a:endParaRPr>
          </a:p>
          <a:p>
            <a:pPr indent="0" lvl="0" marL="0" rtl="0" algn="l">
              <a:lnSpc>
                <a:spcPct val="90000"/>
              </a:lnSpc>
              <a:spcBef>
                <a:spcPts val="1000"/>
              </a:spcBef>
              <a:spcAft>
                <a:spcPts val="1600"/>
              </a:spcAft>
              <a:buClr>
                <a:schemeClr val="dk1"/>
              </a:buClr>
              <a:buSzPts val="2800"/>
              <a:buNone/>
            </a:pPr>
            <a:r>
              <a:t/>
            </a:r>
            <a:endParaRPr sz="1800"/>
          </a:p>
        </p:txBody>
      </p:sp>
      <p:sp>
        <p:nvSpPr>
          <p:cNvPr id="118" name="Google Shape;118;p9"/>
          <p:cNvSpPr txBox="1"/>
          <p:nvPr/>
        </p:nvSpPr>
        <p:spPr>
          <a:xfrm>
            <a:off x="9737702" y="87500"/>
            <a:ext cx="2454300" cy="369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0" lang="en-US" sz="1800" u="none" cap="none" strike="noStrike">
                <a:solidFill>
                  <a:srgbClr val="5E696C"/>
                </a:solidFill>
                <a:latin typeface="Lato Light"/>
                <a:ea typeface="Lato Light"/>
                <a:cs typeface="Lato Light"/>
                <a:sym typeface="Lato Light"/>
              </a:rPr>
              <a:t>CRT Background</a:t>
            </a:r>
            <a:endParaRPr>
              <a:solidFill>
                <a:srgbClr val="5E696C"/>
              </a:solidFill>
              <a:latin typeface="Lato Light"/>
              <a:ea typeface="Lato Light"/>
              <a:cs typeface="Lato Light"/>
              <a:sym typeface="Lato Light"/>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2021-07-08T18:34:46Z</dcterms:created>
  <dc:creator>David Randall</dc:creator>
</cp:coreProperties>
</file>